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1" r:id="rId2"/>
    <p:sldId id="306" r:id="rId3"/>
    <p:sldId id="330" r:id="rId4"/>
    <p:sldId id="331" r:id="rId5"/>
    <p:sldId id="332" r:id="rId6"/>
    <p:sldId id="357" r:id="rId7"/>
    <p:sldId id="307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51" r:id="rId22"/>
    <p:sldId id="347" r:id="rId23"/>
    <p:sldId id="348" r:id="rId24"/>
    <p:sldId id="349" r:id="rId25"/>
    <p:sldId id="350" r:id="rId26"/>
    <p:sldId id="333" r:id="rId27"/>
    <p:sldId id="354" r:id="rId28"/>
    <p:sldId id="353" r:id="rId29"/>
    <p:sldId id="312" r:id="rId30"/>
    <p:sldId id="313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14" r:id="rId46"/>
    <p:sldId id="309" r:id="rId47"/>
    <p:sldId id="310" r:id="rId48"/>
    <p:sldId id="355" r:id="rId49"/>
    <p:sldId id="303" r:id="rId5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ictures\Documents\2012\VDMCE\Implementacion%20VDMCE\Tramites%20x%20Tipo%20de%20Usuario_Mon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pivotSource>
    <c:name>[Tramites x Tipo de Usuario_Mon (4).xlsx]Sheet1!PivotTable1</c:name>
    <c:fmtId val="2"/>
  </c:pivotSource>
  <c:chart>
    <c:title>
      <c:tx>
        <c:rich>
          <a:bodyPr/>
          <a:lstStyle/>
          <a:p>
            <a:pPr>
              <a:defRPr sz="1400"/>
            </a:pPr>
            <a:r>
              <a:rPr lang="en-US" sz="1400" b="1" dirty="0" err="1" smtClean="0"/>
              <a:t>Tipo</a:t>
            </a:r>
            <a:r>
              <a:rPr lang="en-US" sz="1400" b="1" dirty="0" smtClean="0"/>
              <a:t> de</a:t>
            </a:r>
            <a:r>
              <a:rPr lang="en-US" sz="1400" b="1" baseline="0" dirty="0" smtClean="0"/>
              <a:t> </a:t>
            </a:r>
            <a:r>
              <a:rPr lang="en-US" sz="1400" b="1" baseline="0" dirty="0" err="1" smtClean="0"/>
              <a:t>perfil</a:t>
            </a:r>
            <a:r>
              <a:rPr lang="en-US" sz="1400" b="1" baseline="0" dirty="0" smtClean="0"/>
              <a:t> </a:t>
            </a:r>
            <a:r>
              <a:rPr lang="en-US" sz="1400" b="1" baseline="0" dirty="0" err="1" smtClean="0"/>
              <a:t>que</a:t>
            </a:r>
            <a:r>
              <a:rPr lang="en-US" sz="1400" b="1" baseline="0" dirty="0" smtClean="0"/>
              <a:t> </a:t>
            </a:r>
            <a:r>
              <a:rPr lang="en-US" sz="1400" b="1" baseline="0" dirty="0" err="1" smtClean="0"/>
              <a:t>han</a:t>
            </a:r>
            <a:r>
              <a:rPr lang="en-US" sz="1400" b="1" baseline="0" dirty="0" smtClean="0"/>
              <a:t> </a:t>
            </a:r>
            <a:r>
              <a:rPr lang="en-US" sz="1400" b="1" baseline="0" dirty="0" err="1" smtClean="0"/>
              <a:t>capturado</a:t>
            </a:r>
            <a:r>
              <a:rPr lang="en-US" sz="1400" b="1" baseline="0" dirty="0" smtClean="0"/>
              <a:t> </a:t>
            </a:r>
            <a:r>
              <a:rPr lang="en-US" sz="1400" b="1" baseline="0" dirty="0" err="1" smtClean="0"/>
              <a:t>trámites</a:t>
            </a:r>
            <a:r>
              <a:rPr lang="en-US" sz="1400" b="1" baseline="0" dirty="0" smtClean="0"/>
              <a:t> en el portal de VU </a:t>
            </a:r>
            <a:r>
              <a:rPr lang="es-ES_tradnl" sz="1400" b="1" i="0" u="none" strike="noStrike" baseline="0" dirty="0" smtClean="0"/>
              <a:t>en el periodo del 20 al 06 de diciembre de 2012</a:t>
            </a:r>
            <a:endParaRPr lang="en-US" sz="1400" b="1" dirty="0"/>
          </a:p>
        </c:rich>
      </c:tx>
      <c:layout/>
      <c:overlay val="1"/>
    </c:title>
    <c:pivotFmts>
      <c:pivotFmt>
        <c:idx val="0"/>
        <c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800"/>
              </a:pPr>
              <a:endParaRPr lang="es-MX"/>
            </a:p>
          </c:txPr>
          <c:showCatName val="1"/>
          <c:showPercent val="1"/>
        </c:dLbl>
      </c:pivotFmt>
      <c:pivotFmt>
        <c:idx val="1"/>
        <c:spPr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c:spPr>
        <c:dLbl>
          <c:idx val="0"/>
          <c:tx>
            <c:rich>
              <a:bodyPr/>
              <a:lstStyle/>
              <a:p>
                <a:r>
                  <a:rPr lang="en-US"/>
                  <a:t>Capturista Gubernamental
15%</a:t>
                </a:r>
              </a:p>
            </c:rich>
          </c:tx>
          <c:showCatName val="1"/>
          <c:showPercent val="1"/>
        </c:dLbl>
      </c:pivotFmt>
      <c:pivotFmt>
        <c:idx val="2"/>
        <c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c:spPr>
      </c:pivotFmt>
      <c:pivotFmt>
        <c:idx val="3"/>
        <c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c:spPr>
      </c:pivotFmt>
      <c:pivotFmt>
        <c:idx val="4"/>
        <c:dLbl>
          <c:idx val="0"/>
          <c:layout>
            <c:manualLayout>
              <c:x val="0.10277097418242206"/>
              <c:y val="-0.19190601174853161"/>
            </c:manualLayout>
          </c:layout>
          <c:showCatName val="1"/>
          <c:showPercent val="1"/>
        </c:dLbl>
      </c:pivotFmt>
      <c:pivotFmt>
        <c:idx val="5"/>
        <c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800"/>
              </a:pPr>
              <a:endParaRPr lang="es-MX"/>
            </a:p>
          </c:txPr>
          <c:showCatName val="1"/>
          <c:showPercent val="1"/>
        </c:dLbl>
      </c:pivotFmt>
      <c:pivotFmt>
        <c:idx val="6"/>
        <c:spPr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c:spPr>
        <c:dLbl>
          <c:idx val="0"/>
          <c:tx>
            <c:rich>
              <a:bodyPr/>
              <a:lstStyle/>
              <a:p>
                <a:r>
                  <a:rPr lang="en-US"/>
                  <a:t>Capturista Gubernamental
15%</a:t>
                </a:r>
              </a:p>
            </c:rich>
          </c:tx>
          <c:showCatName val="1"/>
          <c:showPercent val="1"/>
        </c:dLbl>
      </c:pivotFmt>
      <c:pivotFmt>
        <c:idx val="7"/>
        <c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c:spPr>
      </c:pivotFmt>
      <c:pivotFmt>
        <c:idx val="8"/>
        <c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c:spPr>
      </c:pivotFmt>
      <c:pivotFmt>
        <c:idx val="9"/>
        <c:dLbl>
          <c:idx val="0"/>
          <c:layout>
            <c:manualLayout>
              <c:x val="0.10277097418242206"/>
              <c:y val="-0.19190601174853161"/>
            </c:manualLayout>
          </c:layout>
          <c:showCatName val="1"/>
          <c:showPercent val="1"/>
        </c:dLbl>
      </c:pivotFmt>
    </c:pivotFmts>
    <c:view3D>
      <c:rotX val="30"/>
      <c:rotY val="40"/>
      <c:rAngAx val="1"/>
    </c:view3D>
    <c:plotArea>
      <c:layout>
        <c:manualLayout>
          <c:layoutTarget val="inner"/>
          <c:xMode val="edge"/>
          <c:yMode val="edge"/>
          <c:x val="5.2350232626436352E-4"/>
          <c:y val="0.31314896896355005"/>
          <c:w val="0.9893177331469023"/>
          <c:h val="0.60717366025449471"/>
        </c:manualLayout>
      </c:layout>
      <c:pie3DChart>
        <c:varyColors val="1"/>
        <c:ser>
          <c:idx val="0"/>
          <c:order val="0"/>
          <c:tx>
            <c:strRef>
              <c:f>Sheet1!$B$5</c:f>
              <c:strCache>
                <c:ptCount val="1"/>
                <c:pt idx="0">
                  <c:v>Total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explosion val="25"/>
          <c:dPt>
            <c:idx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/>
                      <a:t>Capturista Gubernamental
15%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Capturista Privado</a:t>
                    </a:r>
                    <a:r>
                      <a:rPr lang="en-US" dirty="0"/>
                      <a:t>
10%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0277097418242206"/>
                  <c:y val="-0.191906011748531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Persona   Moral</a:t>
                    </a:r>
                    <a:r>
                      <a:rPr lang="en-US" dirty="0"/>
                      <a:t>
70%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Sheet1!$A$6:$A$10</c:f>
              <c:strCache>
                <c:ptCount val="4"/>
                <c:pt idx="0">
                  <c:v>CapturistaGubernamental</c:v>
                </c:pt>
                <c:pt idx="1">
                  <c:v>CapturistaPrivado</c:v>
                </c:pt>
                <c:pt idx="2">
                  <c:v>PersonaFisica</c:v>
                </c:pt>
                <c:pt idx="3">
                  <c:v>PersonaMoral</c:v>
                </c:pt>
              </c:strCache>
            </c:strRef>
          </c:cat>
          <c:val>
            <c:numRef>
              <c:f>Sheet1!$B$6:$B$10</c:f>
              <c:numCache>
                <c:formatCode>General</c:formatCode>
                <c:ptCount val="4"/>
                <c:pt idx="0">
                  <c:v>97</c:v>
                </c:pt>
                <c:pt idx="1">
                  <c:v>67</c:v>
                </c:pt>
                <c:pt idx="2">
                  <c:v>32</c:v>
                </c:pt>
                <c:pt idx="3">
                  <c:v>449</c:v>
                </c:pt>
              </c:numCache>
            </c:numRef>
          </c:val>
        </c:ser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197E4-B8FB-458D-87DA-E4B063195A04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2A372-79F0-4C13-BA57-7A0B9B7E2C4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A372-79F0-4C13-BA57-7A0B9B7E2C4F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rgbClr val="0086EA"/>
              </a:gs>
              <a:gs pos="100000">
                <a:srgbClr val="21A0FF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180000" anchor="ctr"/>
          <a:lstStyle/>
          <a:p>
            <a:pPr marL="355600">
              <a:lnSpc>
                <a:spcPts val="1800"/>
              </a:lnSpc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abla"/>
          <p:cNvSpPr>
            <a:spLocks noGrp="1"/>
          </p:cNvSpPr>
          <p:nvPr>
            <p:ph type="tbl" sz="quarter" idx="10"/>
          </p:nvPr>
        </p:nvSpPr>
        <p:spPr>
          <a:xfrm>
            <a:off x="849313" y="1349375"/>
            <a:ext cx="7489825" cy="47132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endParaRPr lang="es-MX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C88F0-48FD-4EE2-9B42-66346A56290D}" type="datetimeFigureOut">
              <a:rPr lang="es-MX" smtClean="0"/>
              <a:pPr/>
              <a:t>12/02/2013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CC32B-6F60-460D-A819-C8C9A98830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7000892" cy="5000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9 Imagen" descr="firma para presentaciones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00892" y="1"/>
            <a:ext cx="2143108" cy="506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.gob.mx/sitio_internet/e_sat/tu_firma/60_6626.htm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servicios.sat.gob.mx/_mem_bin/formsloginFEA.asp?/ACCESO/CERTISAT.ASP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Dgif-delfino@senasica.gob.m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ntanillaunica.gob.mx/" TargetMode="External"/><Relationship Id="rId2" Type="http://schemas.openxmlformats.org/officeDocument/2006/relationships/hyperlink" Target="http://www.senasica.gob.mx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307180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 descr="firma sagarpa simple con escu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643206" cy="103026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071802" y="0"/>
            <a:ext cx="60721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13 Grupo"/>
          <p:cNvGrpSpPr/>
          <p:nvPr/>
        </p:nvGrpSpPr>
        <p:grpSpPr>
          <a:xfrm>
            <a:off x="3071834" y="6153269"/>
            <a:ext cx="6072198" cy="214290"/>
            <a:chOff x="3071802" y="6357958"/>
            <a:chExt cx="6072198" cy="500042"/>
          </a:xfrm>
        </p:grpSpPr>
        <p:sp>
          <p:nvSpPr>
            <p:cNvPr id="7" name="6 Rectángulo"/>
            <p:cNvSpPr/>
            <p:nvPr/>
          </p:nvSpPr>
          <p:spPr>
            <a:xfrm>
              <a:off x="3071802" y="6691329"/>
              <a:ext cx="6072198" cy="166671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071802" y="6524657"/>
              <a:ext cx="6072198" cy="16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071802" y="6357958"/>
              <a:ext cx="6072198" cy="166671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0" name="9 Rectángulo"/>
          <p:cNvSpPr/>
          <p:nvPr/>
        </p:nvSpPr>
        <p:spPr>
          <a:xfrm flipH="1">
            <a:off x="1694479" y="1571612"/>
            <a:ext cx="45719" cy="41434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10 Imagen" descr="logo horizonta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857892"/>
            <a:ext cx="2286017" cy="81084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059832" y="44624"/>
            <a:ext cx="6084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Ventanilla Digital Mexicana de Comercio Exterior</a:t>
            </a:r>
            <a:endParaRPr lang="es-MX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00364" y="6429396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>
                <a:latin typeface="Times New Roman" pitchFamily="18" charset="0"/>
                <a:cs typeface="Times New Roman" pitchFamily="18" charset="0"/>
              </a:rPr>
              <a:t>www.senasica.gob.mx</a:t>
            </a:r>
            <a:endParaRPr lang="es-MX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15008" y="5786454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i="1" dirty="0" smtClean="0">
                <a:latin typeface="Times New Roman" pitchFamily="18" charset="0"/>
                <a:cs typeface="Times New Roman" pitchFamily="18" charset="0"/>
              </a:rPr>
              <a:t>Febrero de 2013</a:t>
            </a:r>
            <a:endParaRPr lang="es-MX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28926" y="327398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Espacio para foto</a:t>
            </a:r>
            <a:endParaRPr lang="es-MX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oordinac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412776"/>
            <a:ext cx="3571900" cy="3770338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0769" y="4653136"/>
            <a:ext cx="1173231" cy="9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7812360" y="5373216"/>
            <a:ext cx="1259632" cy="288032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>
              <a:defRPr/>
            </a:pP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ventanillaunica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.gob.mx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5834" y="3564705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34" y="428604"/>
            <a:ext cx="7858148" cy="58936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857620" y="1198891"/>
            <a:ext cx="4071966" cy="1015663"/>
          </a:xfrm>
          <a:prstGeom prst="rect">
            <a:avLst/>
          </a:prstGeom>
          <a:solidFill>
            <a:srgbClr val="F2F2F2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4.- Realizar la captura de los datos generales de la mercancía:</a:t>
            </a:r>
          </a:p>
          <a:p>
            <a:pPr marL="342900" indent="-342900">
              <a:buAutoNum type="alphaLcParenR"/>
            </a:pPr>
            <a:r>
              <a:rPr lang="es-MX" sz="1200" b="1" dirty="0" smtClean="0"/>
              <a:t>Aduana de Ingreso</a:t>
            </a:r>
          </a:p>
          <a:p>
            <a:pPr marL="342900" indent="-342900">
              <a:buAutoNum type="alphaLcParenR"/>
            </a:pPr>
            <a:r>
              <a:rPr lang="es-MX" sz="1200" b="1" dirty="0" smtClean="0"/>
              <a:t>Oficina de Inspección</a:t>
            </a:r>
          </a:p>
          <a:p>
            <a:pPr marL="342900" indent="-342900">
              <a:buAutoNum type="alphaLcParenR"/>
            </a:pPr>
            <a:r>
              <a:rPr lang="es-MX" sz="1200" b="1" dirty="0" smtClean="0"/>
              <a:t>Punto de Inspección, etc.</a:t>
            </a:r>
          </a:p>
          <a:p>
            <a:pPr marL="342900" indent="-342900">
              <a:buAutoNum type="alphaLcParenR"/>
            </a:pPr>
            <a:endParaRPr lang="es-MX" sz="1200" b="1" dirty="0" smtClean="0"/>
          </a:p>
        </p:txBody>
      </p:sp>
      <p:sp>
        <p:nvSpPr>
          <p:cNvPr id="29" name="28 CuadroTexto"/>
          <p:cNvSpPr txBox="1"/>
          <p:nvPr/>
        </p:nvSpPr>
        <p:spPr>
          <a:xfrm>
            <a:off x="1385838" y="5679273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5.-  Para capturar la mercancía dar </a:t>
            </a:r>
            <a:r>
              <a:rPr lang="es-MX" sz="1400" dirty="0" err="1" smtClean="0"/>
              <a:t>click</a:t>
            </a:r>
            <a:r>
              <a:rPr lang="es-MX" sz="1400" dirty="0" smtClean="0"/>
              <a:t> en agregar</a:t>
            </a:r>
            <a:endParaRPr lang="es-ES" sz="1400" dirty="0"/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4386234" y="5483769"/>
            <a:ext cx="1008112" cy="2160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7922" y="3755577"/>
            <a:ext cx="6048672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errar llave"/>
          <p:cNvSpPr/>
          <p:nvPr/>
        </p:nvSpPr>
        <p:spPr>
          <a:xfrm rot="16401986">
            <a:off x="4674884" y="234460"/>
            <a:ext cx="428628" cy="5004615"/>
          </a:xfrm>
          <a:prstGeom prst="rightBrace">
            <a:avLst>
              <a:gd name="adj1" fmla="val 8333"/>
              <a:gd name="adj2" fmla="val 54013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928662" y="0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12" name="11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3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4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844673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7272" y="3600448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10" y="571480"/>
            <a:ext cx="7438194" cy="566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57210" y="785795"/>
            <a:ext cx="13573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6.- Se capturan los siguientes campos requeridos por el sistema:</a:t>
            </a:r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r>
              <a:rPr lang="es-MX" sz="1400" dirty="0" smtClean="0"/>
              <a:t>7.- Al termino de eso se da </a:t>
            </a:r>
            <a:r>
              <a:rPr lang="es-MX" sz="1400" dirty="0" err="1" smtClean="0"/>
              <a:t>click</a:t>
            </a:r>
            <a:r>
              <a:rPr lang="es-MX" sz="1400" dirty="0" smtClean="0"/>
              <a:t> en agregar detalle</a:t>
            </a:r>
            <a:endParaRPr lang="es-MX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528978" y="142873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1</a:t>
            </a:r>
            <a:endParaRPr lang="es-ES" sz="11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172052" y="128586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2</a:t>
            </a:r>
            <a:endParaRPr lang="es-ES" sz="11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529506" y="142873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3</a:t>
            </a:r>
            <a:endParaRPr lang="es-ES" sz="11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957738" y="19288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4</a:t>
            </a:r>
            <a:endParaRPr lang="es-ES" sz="11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314796" y="19288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5</a:t>
            </a:r>
            <a:endParaRPr lang="es-ES" sz="11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600416" y="257174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6</a:t>
            </a:r>
            <a:endParaRPr lang="es-ES" sz="11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761928" y="28552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7</a:t>
            </a:r>
            <a:endParaRPr lang="es-ES" sz="11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743292" y="314324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8</a:t>
            </a:r>
            <a:endParaRPr lang="es-ES" sz="11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815126" y="32146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9</a:t>
            </a:r>
            <a:endParaRPr lang="es-ES" sz="11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029572" y="3214686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10</a:t>
            </a:r>
            <a:endParaRPr lang="es-ES" sz="11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86168" y="3571876"/>
            <a:ext cx="418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11</a:t>
            </a:r>
            <a:endParaRPr lang="es-ES" sz="11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600680" y="3500438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12</a:t>
            </a:r>
            <a:endParaRPr lang="es-ES" sz="11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7100878" y="3643314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13</a:t>
            </a:r>
            <a:endParaRPr lang="es-ES" sz="11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457672" y="4071942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14</a:t>
            </a:r>
            <a:endParaRPr lang="es-ES" sz="1100" dirty="0"/>
          </a:p>
        </p:txBody>
      </p:sp>
      <p:cxnSp>
        <p:nvCxnSpPr>
          <p:cNvPr id="36" name="35 Conector recto de flecha"/>
          <p:cNvCxnSpPr/>
          <p:nvPr/>
        </p:nvCxnSpPr>
        <p:spPr>
          <a:xfrm flipV="1">
            <a:off x="2243094" y="5015456"/>
            <a:ext cx="3294698" cy="566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2671722" y="857232"/>
            <a:ext cx="5786478" cy="3929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2028780" y="1785926"/>
            <a:ext cx="642942" cy="35719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928662" y="0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4" name="24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31" name="30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5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38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701797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2958" y="3457572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458" y="428604"/>
            <a:ext cx="7786710" cy="58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558774" y="1214422"/>
            <a:ext cx="5256584" cy="646331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8.- Se procede a capturar datos relacionados con la Movilización Nacional de la Mercancía.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3493259" y="2250273"/>
            <a:ext cx="1214446" cy="28575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H="1">
            <a:off x="4564829" y="2464587"/>
            <a:ext cx="185738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0800000" flipV="1">
            <a:off x="3171788" y="1928802"/>
            <a:ext cx="1928826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2957474" y="2500306"/>
            <a:ext cx="271464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6200000" flipH="1">
            <a:off x="4886300" y="2143116"/>
            <a:ext cx="2357454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928662" y="0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4" name="11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13" name="12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4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5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5595945" cy="419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643182"/>
            <a:ext cx="685801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357818" y="857232"/>
            <a:ext cx="3714744" cy="2031325"/>
          </a:xfrm>
          <a:prstGeom prst="rect">
            <a:avLst/>
          </a:prstGeom>
          <a:solidFill>
            <a:srgbClr val="F2F2F2">
              <a:alpha val="69020"/>
            </a:srgb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9.- En la pestaña de </a:t>
            </a:r>
            <a:r>
              <a:rPr lang="es-MX" b="1" dirty="0" smtClean="0"/>
              <a:t>Terceros Relacionados</a:t>
            </a:r>
            <a:r>
              <a:rPr lang="es-MX" dirty="0" smtClean="0"/>
              <a:t>  se capturan el exportador y el Destinatario del embarque.</a:t>
            </a:r>
          </a:p>
          <a:p>
            <a:endParaRPr lang="es-MX" dirty="0" smtClean="0"/>
          </a:p>
          <a:p>
            <a:r>
              <a:rPr lang="es-MX" dirty="0" smtClean="0"/>
              <a:t> Se capturan los datos del Exportador, al termino se da </a:t>
            </a:r>
            <a:r>
              <a:rPr lang="es-MX" dirty="0" err="1" smtClean="0"/>
              <a:t>click</a:t>
            </a:r>
            <a:r>
              <a:rPr lang="es-MX" dirty="0" smtClean="0"/>
              <a:t> en guardar.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rot="10800000" flipV="1">
            <a:off x="4429124" y="1428736"/>
            <a:ext cx="928694" cy="6429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 flipV="1">
            <a:off x="3643306" y="2857496"/>
            <a:ext cx="250033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928662" y="0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10" name="9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" descr="firma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4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7272" y="3332556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10" y="357166"/>
            <a:ext cx="7929586" cy="594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243226" y="1803786"/>
            <a:ext cx="5572164" cy="646331"/>
          </a:xfrm>
          <a:prstGeom prst="rect">
            <a:avLst/>
          </a:prstGeom>
          <a:solidFill>
            <a:srgbClr val="D7E4B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11.- En la pestaña de Pago de derechos se captura los datos correspondientes al pago de derechos: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441448" y="44494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2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473896" y="43774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3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671590" y="48756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4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41648" y="48815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5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53816" y="48815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6</a:t>
            </a:r>
            <a:endParaRPr lang="es-E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53416" y="524156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7</a:t>
            </a:r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314400" y="5447124"/>
            <a:ext cx="714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12.- Hasta aquí se concluye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captura de la solicitud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Para continuar con la Digitalización de documentos se da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Siguiente: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18 Conector recto de flecha"/>
          <p:cNvCxnSpPr>
            <a:stCxn id="5" idx="2"/>
          </p:cNvCxnSpPr>
          <p:nvPr/>
        </p:nvCxnSpPr>
        <p:spPr>
          <a:xfrm rot="16200000" flipH="1">
            <a:off x="6209598" y="2269827"/>
            <a:ext cx="782429" cy="114300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 rot="5400000" flipH="1" flipV="1">
            <a:off x="6600812" y="4161240"/>
            <a:ext cx="2714644" cy="57150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928662" y="0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2" name="16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18" name="17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22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314696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6858048" cy="51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357290" y="4786322"/>
            <a:ext cx="7143768" cy="1169551"/>
          </a:xfrm>
          <a:prstGeom prst="rect">
            <a:avLst/>
          </a:prstGeom>
          <a:solidFill>
            <a:srgbClr val="D7E4BD">
              <a:alpha val="52157"/>
            </a:srgbClr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Etapa 2</a:t>
            </a:r>
          </a:p>
          <a:p>
            <a:r>
              <a:rPr lang="es-MX" sz="1400" dirty="0" smtClean="0"/>
              <a:t>1.- En esta etapa se deben de AGREGAR  los documentos que se vayan a anexar al Trámite.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El sistema muestra una lista de documentos.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El usuario debe eliminar aquellos documentos que no corresponden al trámite.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De requerirse un nuevo documento debe agregarlo</a:t>
            </a:r>
            <a:endParaRPr lang="es-MX" dirty="0"/>
          </a:p>
        </p:txBody>
      </p:sp>
      <p:cxnSp>
        <p:nvCxnSpPr>
          <p:cNvPr id="11" name="10 Conector recto de flecha"/>
          <p:cNvCxnSpPr/>
          <p:nvPr/>
        </p:nvCxnSpPr>
        <p:spPr>
          <a:xfrm rot="16200000" flipV="1">
            <a:off x="3536149" y="4179099"/>
            <a:ext cx="1571636" cy="6429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>
            <a:off x="2143108" y="4429132"/>
            <a:ext cx="714380" cy="6429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3500430" y="4714884"/>
            <a:ext cx="642942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5214942" y="4643446"/>
            <a:ext cx="1857388" cy="1143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928662" y="0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2" name="9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12" name="11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4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6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500958" cy="56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971262" y="1285860"/>
            <a:ext cx="6172738" cy="338554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1. Se procede a firmar la solicitud con la FIEL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1907704" y="2064838"/>
            <a:ext cx="5472608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 de flecha"/>
          <p:cNvCxnSpPr/>
          <p:nvPr/>
        </p:nvCxnSpPr>
        <p:spPr>
          <a:xfrm rot="5400000">
            <a:off x="3715314" y="1708218"/>
            <a:ext cx="493226" cy="2200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411760" y="5017166"/>
            <a:ext cx="3888432" cy="307777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2.- Al termino se da </a:t>
            </a:r>
            <a:r>
              <a:rPr lang="es-MX" sz="1400" dirty="0" err="1" smtClean="0"/>
              <a:t>click</a:t>
            </a:r>
            <a:r>
              <a:rPr lang="es-MX" sz="1400" dirty="0" smtClean="0"/>
              <a:t> en Firmar</a:t>
            </a:r>
            <a:endParaRPr lang="es-ES" sz="1400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5148064" y="4657126"/>
            <a:ext cx="1296144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928662" y="0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2" name="9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13" name="12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4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5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71470" y="2148668"/>
            <a:ext cx="4554407" cy="1168397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92" y="428604"/>
            <a:ext cx="5286380" cy="396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42910" y="3286124"/>
            <a:ext cx="3725654" cy="830997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El sistema le muestra al usuario esta pantalla, con un folio y un acuse de recepción del trámite en  PDF.</a:t>
            </a:r>
          </a:p>
          <a:p>
            <a:endParaRPr lang="es-MX" sz="1200" dirty="0" smtClean="0"/>
          </a:p>
          <a:p>
            <a:r>
              <a:rPr lang="es-MX" sz="1200" dirty="0" smtClean="0"/>
              <a:t>Con ello se concluye el llenado de la solicitud del trámite.</a:t>
            </a:r>
            <a:endParaRPr lang="es-ES" sz="1200" dirty="0"/>
          </a:p>
        </p:txBody>
      </p:sp>
      <p:cxnSp>
        <p:nvCxnSpPr>
          <p:cNvPr id="7" name="6 Conector recto de flecha"/>
          <p:cNvCxnSpPr>
            <a:stCxn id="5" idx="0"/>
          </p:cNvCxnSpPr>
          <p:nvPr/>
        </p:nvCxnSpPr>
        <p:spPr>
          <a:xfrm rot="5400000" flipH="1" flipV="1">
            <a:off x="3003083" y="2217274"/>
            <a:ext cx="571504" cy="1566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928662" y="0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2" name="8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10" name="9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2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769862"/>
            <a:ext cx="3571899" cy="458809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3071802" y="5357826"/>
            <a:ext cx="1714480" cy="830997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Acuse de recepción de trámite.</a:t>
            </a:r>
            <a:endParaRPr lang="es-MX" sz="1600" dirty="0"/>
          </a:p>
        </p:txBody>
      </p:sp>
      <p:cxnSp>
        <p:nvCxnSpPr>
          <p:cNvPr id="15" name="14 Conector recto de flecha"/>
          <p:cNvCxnSpPr>
            <a:stCxn id="14" idx="3"/>
          </p:cNvCxnSpPr>
          <p:nvPr/>
        </p:nvCxnSpPr>
        <p:spPr>
          <a:xfrm flipV="1">
            <a:off x="4786282" y="4857765"/>
            <a:ext cx="714412" cy="915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9684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MX" sz="2400" dirty="0" smtClean="0"/>
              <a:t>Programación de Inspección Física.</a:t>
            </a:r>
            <a:endParaRPr lang="es-MX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4296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643570" y="2000240"/>
            <a:ext cx="328614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Captura de datos que permitan corroborar la ubicación de la mercancía </a:t>
            </a:r>
            <a:endParaRPr lang="es-MX" sz="1400" dirty="0"/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4786314" y="2428868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745" y="785794"/>
            <a:ext cx="7508510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357918" y="2786058"/>
            <a:ext cx="278608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Se debe confirmar la cantidad final que arriba de mercancía</a:t>
            </a:r>
            <a:endParaRPr lang="es-MX" dirty="0"/>
          </a:p>
        </p:txBody>
      </p:sp>
      <p:cxnSp>
        <p:nvCxnSpPr>
          <p:cNvPr id="7" name="6 Conector recto de flecha"/>
          <p:cNvCxnSpPr>
            <a:stCxn id="5" idx="1"/>
          </p:cNvCxnSpPr>
          <p:nvPr/>
        </p:nvCxnSpPr>
        <p:spPr>
          <a:xfrm rot="10800000" flipV="1">
            <a:off x="4357686" y="3247722"/>
            <a:ext cx="2000232" cy="7527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0800000" flipV="1">
            <a:off x="3143240" y="3643314"/>
            <a:ext cx="3714776" cy="128588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7 Grupo"/>
          <p:cNvGrpSpPr/>
          <p:nvPr/>
        </p:nvGrpSpPr>
        <p:grpSpPr>
          <a:xfrm>
            <a:off x="0" y="1643050"/>
            <a:ext cx="936104" cy="1080120"/>
            <a:chOff x="971600" y="2780928"/>
            <a:chExt cx="1029681" cy="1080120"/>
          </a:xfrm>
        </p:grpSpPr>
        <p:pic>
          <p:nvPicPr>
            <p:cNvPr id="14" name="Picture 2" descr="http://alfonsogu.files.wordpress.com/2009/05/ebusines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971600" y="2780928"/>
              <a:ext cx="1029681" cy="77234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1" y="3356993"/>
              <a:ext cx="1008111" cy="504055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3" name="17 Grupo"/>
          <p:cNvGrpSpPr/>
          <p:nvPr/>
        </p:nvGrpSpPr>
        <p:grpSpPr>
          <a:xfrm>
            <a:off x="1643042" y="1357298"/>
            <a:ext cx="1007542" cy="1273518"/>
            <a:chOff x="3852490" y="1413916"/>
            <a:chExt cx="1007542" cy="1273518"/>
          </a:xfrm>
        </p:grpSpPr>
        <p:sp>
          <p:nvSpPr>
            <p:cNvPr id="19" name="Rectangle 20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23928" y="2348880"/>
              <a:ext cx="9361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MX" sz="800" b="1" dirty="0" smtClean="0">
                  <a:cs typeface="Arial" charset="0"/>
                </a:rPr>
                <a:t>PERSONAL</a:t>
              </a:r>
            </a:p>
            <a:p>
              <a:pPr algn="ctr"/>
              <a:r>
                <a:rPr lang="es-MX" sz="800" b="1" dirty="0" smtClean="0">
                  <a:cs typeface="Arial" charset="0"/>
                </a:rPr>
                <a:t> OFICIAL </a:t>
              </a:r>
              <a:endParaRPr lang="es-ES" sz="800" b="1" dirty="0">
                <a:cs typeface="Arial" charset="0"/>
              </a:endParaRPr>
            </a:p>
          </p:txBody>
        </p:sp>
        <p:pic>
          <p:nvPicPr>
            <p:cNvPr id="20" name="Picture 6" descr="http://t3.gstatic.com/images?q=tbn:ANd9GcSLWHt4BUqPnpS7dGH18sxBMKhHvQDSJQhRlB8wkupPjOCeDNWNs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1772816"/>
              <a:ext cx="432048" cy="589566"/>
            </a:xfrm>
            <a:prstGeom prst="rect">
              <a:avLst/>
            </a:prstGeom>
            <a:noFill/>
          </p:spPr>
        </p:pic>
        <p:pic>
          <p:nvPicPr>
            <p:cNvPr id="21" name="Picture 8" descr="http://t0.gstatic.com/images?q=tbn:ANd9GcRy11XxZzI29Xsa-FmZHeVv3uYxYo8dnmsp4a6nU3yGbtQFZI-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5976" y="1556792"/>
              <a:ext cx="336415" cy="331949"/>
            </a:xfrm>
            <a:prstGeom prst="rect">
              <a:avLst/>
            </a:prstGeom>
            <a:noFill/>
          </p:spPr>
        </p:pic>
        <p:pic>
          <p:nvPicPr>
            <p:cNvPr id="22" name="Picture 2" descr="senasic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2490" y="1413916"/>
              <a:ext cx="428628" cy="419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AutoShape 216"/>
          <p:cNvSpPr>
            <a:spLocks noChangeArrowheads="1"/>
          </p:cNvSpPr>
          <p:nvPr/>
        </p:nvSpPr>
        <p:spPr bwMode="auto">
          <a:xfrm>
            <a:off x="4357686" y="2643182"/>
            <a:ext cx="714380" cy="142876"/>
          </a:xfrm>
          <a:prstGeom prst="rightArrow">
            <a:avLst>
              <a:gd name="adj1" fmla="val 50000"/>
              <a:gd name="adj2" fmla="val 8607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136 CuadroTexto"/>
          <p:cNvSpPr txBox="1">
            <a:spLocks noChangeArrowheads="1"/>
          </p:cNvSpPr>
          <p:nvPr/>
        </p:nvSpPr>
        <p:spPr bwMode="auto">
          <a:xfrm>
            <a:off x="1643042" y="2631040"/>
            <a:ext cx="864096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Revisión documental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" name="136 CuadroTexto"/>
          <p:cNvSpPr txBox="1">
            <a:spLocks noChangeArrowheads="1"/>
          </p:cNvSpPr>
          <p:nvPr/>
        </p:nvSpPr>
        <p:spPr bwMode="auto">
          <a:xfrm>
            <a:off x="7358082" y="2714620"/>
            <a:ext cx="755576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Dictamen al trámite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136 CuadroTexto"/>
          <p:cNvSpPr txBox="1">
            <a:spLocks noChangeArrowheads="1"/>
          </p:cNvSpPr>
          <p:nvPr/>
        </p:nvSpPr>
        <p:spPr bwMode="auto">
          <a:xfrm>
            <a:off x="5214942" y="2643182"/>
            <a:ext cx="863526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Inspección Física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36 Grupo"/>
          <p:cNvGrpSpPr/>
          <p:nvPr/>
        </p:nvGrpSpPr>
        <p:grpSpPr>
          <a:xfrm>
            <a:off x="5214942" y="1428736"/>
            <a:ext cx="1078980" cy="1270452"/>
            <a:chOff x="3781052" y="1416982"/>
            <a:chExt cx="1078980" cy="1270452"/>
          </a:xfrm>
        </p:grpSpPr>
        <p:sp>
          <p:nvSpPr>
            <p:cNvPr id="38" name="Rectangle 20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23928" y="2348880"/>
              <a:ext cx="9361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MX" sz="800" b="1" dirty="0" smtClean="0">
                  <a:cs typeface="Arial" charset="0"/>
                </a:rPr>
                <a:t>PERSONAL</a:t>
              </a:r>
            </a:p>
            <a:p>
              <a:pPr algn="ctr"/>
              <a:r>
                <a:rPr lang="es-MX" sz="800" b="1" dirty="0" smtClean="0">
                  <a:cs typeface="Arial" charset="0"/>
                </a:rPr>
                <a:t> OFICIAL </a:t>
              </a:r>
              <a:endParaRPr lang="es-ES" sz="800" b="1" dirty="0">
                <a:cs typeface="Arial" charset="0"/>
              </a:endParaRPr>
            </a:p>
          </p:txBody>
        </p:sp>
        <p:pic>
          <p:nvPicPr>
            <p:cNvPr id="39" name="Picture 6" descr="http://t3.gstatic.com/images?q=tbn:ANd9GcSLWHt4BUqPnpS7dGH18sxBMKhHvQDSJQhRlB8wkupPjOCeDNWNs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1772816"/>
              <a:ext cx="432048" cy="589566"/>
            </a:xfrm>
            <a:prstGeom prst="rect">
              <a:avLst/>
            </a:prstGeom>
            <a:noFill/>
          </p:spPr>
        </p:pic>
        <p:pic>
          <p:nvPicPr>
            <p:cNvPr id="40" name="Picture 8" descr="http://t0.gstatic.com/images?q=tbn:ANd9GcRy11XxZzI29Xsa-FmZHeVv3uYxYo8dnmsp4a6nU3yGbtQFZI-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5976" y="1556792"/>
              <a:ext cx="336415" cy="331949"/>
            </a:xfrm>
            <a:prstGeom prst="rect">
              <a:avLst/>
            </a:prstGeom>
            <a:noFill/>
          </p:spPr>
        </p:pic>
        <p:pic>
          <p:nvPicPr>
            <p:cNvPr id="41" name="Picture 2" descr="senasic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1052" y="1416982"/>
              <a:ext cx="482105" cy="47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AutoShape 216"/>
          <p:cNvSpPr>
            <a:spLocks noChangeArrowheads="1"/>
          </p:cNvSpPr>
          <p:nvPr/>
        </p:nvSpPr>
        <p:spPr bwMode="auto">
          <a:xfrm>
            <a:off x="2643174" y="2643182"/>
            <a:ext cx="571504" cy="142876"/>
          </a:xfrm>
          <a:prstGeom prst="rightArrow">
            <a:avLst>
              <a:gd name="adj1" fmla="val 50000"/>
              <a:gd name="adj2" fmla="val 8607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pSp>
        <p:nvGrpSpPr>
          <p:cNvPr id="5" name="101 Grupo"/>
          <p:cNvGrpSpPr/>
          <p:nvPr/>
        </p:nvGrpSpPr>
        <p:grpSpPr>
          <a:xfrm>
            <a:off x="7358082" y="1857364"/>
            <a:ext cx="857256" cy="754031"/>
            <a:chOff x="6444208" y="836712"/>
            <a:chExt cx="792088" cy="1433431"/>
          </a:xfrm>
        </p:grpSpPr>
        <p:sp>
          <p:nvSpPr>
            <p:cNvPr id="100" name="99 Rectángulo"/>
            <p:cNvSpPr/>
            <p:nvPr/>
          </p:nvSpPr>
          <p:spPr>
            <a:xfrm>
              <a:off x="6444208" y="1772816"/>
              <a:ext cx="792088" cy="49732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1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VUCEM</a:t>
              </a:r>
              <a:endParaRPr lang="es-E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01" name="Picture 10" descr="http://ts3.mm.bing.net/images/thumbnail.aspx?q=525250474262&amp;id=761b42ed35bba15d6874de826e5784df&amp;index=ch1&amp;url=http://www.chilecrece.cl/wp-content/uploads/2010/06/tecnologia-innovacio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4208" y="836712"/>
              <a:ext cx="792088" cy="925405"/>
            </a:xfrm>
            <a:prstGeom prst="rect">
              <a:avLst/>
            </a:prstGeom>
            <a:noFill/>
          </p:spPr>
        </p:pic>
      </p:grpSp>
      <p:sp>
        <p:nvSpPr>
          <p:cNvPr id="70" name="Text Box 151"/>
          <p:cNvSpPr txBox="1">
            <a:spLocks noChangeArrowheads="1"/>
          </p:cNvSpPr>
          <p:nvPr/>
        </p:nvSpPr>
        <p:spPr bwMode="auto">
          <a:xfrm>
            <a:off x="-36512" y="-28285"/>
            <a:ext cx="6893958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Esquema de Operación con la implementación de la Ventanilla Digital Mexicana de Comercio Exterior (VDMCE)</a:t>
            </a:r>
            <a:endParaRPr lang="es-E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15 Imagen" descr="4531067.jpg"/>
          <p:cNvPicPr>
            <a:picLocks noChangeAspect="1"/>
          </p:cNvPicPr>
          <p:nvPr/>
        </p:nvPicPr>
        <p:blipFill>
          <a:blip r:embed="rId8" cstate="print"/>
          <a:srcRect l="15000" t="-625"/>
          <a:stretch>
            <a:fillRect/>
          </a:stretch>
        </p:blipFill>
        <p:spPr>
          <a:xfrm>
            <a:off x="285720" y="908951"/>
            <a:ext cx="369349" cy="662661"/>
          </a:xfrm>
          <a:prstGeom prst="rect">
            <a:avLst/>
          </a:prstGeom>
          <a:ln>
            <a:noFill/>
          </a:ln>
        </p:spPr>
      </p:pic>
      <p:pic>
        <p:nvPicPr>
          <p:cNvPr id="74" name="Picture 7" descr="C:\Users\dgif-delfino\Pictures\fie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67820"/>
            <a:ext cx="958261" cy="504056"/>
          </a:xfrm>
          <a:prstGeom prst="rect">
            <a:avLst/>
          </a:prstGeom>
          <a:noFill/>
        </p:spPr>
      </p:pic>
      <p:sp>
        <p:nvSpPr>
          <p:cNvPr id="79" name="78 CuadroTexto"/>
          <p:cNvSpPr txBox="1"/>
          <p:nvPr/>
        </p:nvSpPr>
        <p:spPr>
          <a:xfrm>
            <a:off x="0" y="3559734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Ó Sello digital VUCEM</a:t>
            </a:r>
            <a:endParaRPr lang="es-MX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4071942"/>
            <a:ext cx="3000397" cy="240982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9" name="88 CuadroTexto"/>
          <p:cNvSpPr txBox="1"/>
          <p:nvPr/>
        </p:nvSpPr>
        <p:spPr>
          <a:xfrm>
            <a:off x="1000100" y="3214686"/>
            <a:ext cx="57150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800" dirty="0" smtClean="0"/>
              <a:t>Acuse de VU</a:t>
            </a:r>
            <a:endParaRPr lang="es-MX" sz="800" dirty="0"/>
          </a:p>
        </p:txBody>
      </p:sp>
      <p:sp>
        <p:nvSpPr>
          <p:cNvPr id="90" name="89 Documento"/>
          <p:cNvSpPr/>
          <p:nvPr/>
        </p:nvSpPr>
        <p:spPr>
          <a:xfrm>
            <a:off x="1071538" y="2928934"/>
            <a:ext cx="357190" cy="285752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136 CuadroTexto"/>
          <p:cNvSpPr txBox="1">
            <a:spLocks noChangeArrowheads="1"/>
          </p:cNvSpPr>
          <p:nvPr/>
        </p:nvSpPr>
        <p:spPr bwMode="auto">
          <a:xfrm>
            <a:off x="0" y="2714620"/>
            <a:ext cx="864096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Captura del trámite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94" name="93 Conector recto de flecha"/>
          <p:cNvCxnSpPr>
            <a:stCxn id="92" idx="3"/>
            <a:endCxn id="90" idx="1"/>
          </p:cNvCxnSpPr>
          <p:nvPr/>
        </p:nvCxnSpPr>
        <p:spPr>
          <a:xfrm>
            <a:off x="864096" y="2899286"/>
            <a:ext cx="207442" cy="172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>
            <a:stCxn id="32" idx="2"/>
          </p:cNvCxnSpPr>
          <p:nvPr/>
        </p:nvCxnSpPr>
        <p:spPr>
          <a:xfrm rot="5400000">
            <a:off x="1722261" y="3349781"/>
            <a:ext cx="702238" cy="3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CuadroTexto"/>
          <p:cNvSpPr txBox="1"/>
          <p:nvPr/>
        </p:nvSpPr>
        <p:spPr>
          <a:xfrm>
            <a:off x="714348" y="3643314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/>
              <a:t>Oficio de cumplimiento documental y pre-asignación de folio de </a:t>
            </a:r>
            <a:r>
              <a:rPr lang="es-MX" sz="1000" b="1" dirty="0" smtClean="0"/>
              <a:t>Certificado</a:t>
            </a:r>
            <a:endParaRPr lang="es-MX" sz="1000" b="1" dirty="0"/>
          </a:p>
        </p:txBody>
      </p:sp>
      <p:grpSp>
        <p:nvGrpSpPr>
          <p:cNvPr id="6" name="87 Grupo"/>
          <p:cNvGrpSpPr/>
          <p:nvPr/>
        </p:nvGrpSpPr>
        <p:grpSpPr>
          <a:xfrm>
            <a:off x="3571868" y="1928802"/>
            <a:ext cx="578914" cy="722930"/>
            <a:chOff x="971600" y="2780928"/>
            <a:chExt cx="1029681" cy="1080120"/>
          </a:xfrm>
        </p:grpSpPr>
        <p:pic>
          <p:nvPicPr>
            <p:cNvPr id="108" name="Picture 2" descr="http://alfonsogu.files.wordpress.com/2009/05/ebusiness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971600" y="2780928"/>
              <a:ext cx="1029681" cy="77234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1" y="3356993"/>
              <a:ext cx="1008111" cy="504055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110" name="109 Imagen" descr="4531067.jpg"/>
          <p:cNvPicPr>
            <a:picLocks noChangeAspect="1"/>
          </p:cNvPicPr>
          <p:nvPr/>
        </p:nvPicPr>
        <p:blipFill>
          <a:blip r:embed="rId8" cstate="print"/>
          <a:srcRect l="15000" t="-625"/>
          <a:stretch>
            <a:fillRect/>
          </a:stretch>
        </p:blipFill>
        <p:spPr>
          <a:xfrm>
            <a:off x="3643306" y="1142984"/>
            <a:ext cx="369349" cy="662661"/>
          </a:xfrm>
          <a:prstGeom prst="rect">
            <a:avLst/>
          </a:prstGeom>
          <a:ln>
            <a:noFill/>
          </a:ln>
        </p:spPr>
      </p:pic>
      <p:sp>
        <p:nvSpPr>
          <p:cNvPr id="111" name="AutoShape 216"/>
          <p:cNvSpPr>
            <a:spLocks noChangeArrowheads="1"/>
          </p:cNvSpPr>
          <p:nvPr/>
        </p:nvSpPr>
        <p:spPr bwMode="auto">
          <a:xfrm>
            <a:off x="1000100" y="2643182"/>
            <a:ext cx="500066" cy="142876"/>
          </a:xfrm>
          <a:prstGeom prst="rightArrow">
            <a:avLst>
              <a:gd name="adj1" fmla="val 50000"/>
              <a:gd name="adj2" fmla="val 8607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2" name="136 CuadroTexto"/>
          <p:cNvSpPr txBox="1">
            <a:spLocks noChangeArrowheads="1"/>
          </p:cNvSpPr>
          <p:nvPr/>
        </p:nvSpPr>
        <p:spPr bwMode="auto">
          <a:xfrm>
            <a:off x="3428992" y="2643182"/>
            <a:ext cx="857256" cy="5078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9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Solicitud de Inspección Física.</a:t>
            </a:r>
            <a:endParaRPr lang="es-MX" sz="9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4" name="113 CuadroTexto"/>
          <p:cNvSpPr txBox="1"/>
          <p:nvPr/>
        </p:nvSpPr>
        <p:spPr>
          <a:xfrm>
            <a:off x="4357686" y="3244334"/>
            <a:ext cx="57150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800" dirty="0" smtClean="0"/>
              <a:t>Acuse de VU</a:t>
            </a:r>
            <a:endParaRPr lang="es-MX" sz="800" dirty="0"/>
          </a:p>
        </p:txBody>
      </p:sp>
      <p:sp>
        <p:nvSpPr>
          <p:cNvPr id="115" name="114 Documento"/>
          <p:cNvSpPr/>
          <p:nvPr/>
        </p:nvSpPr>
        <p:spPr>
          <a:xfrm>
            <a:off x="4429124" y="2958582"/>
            <a:ext cx="357190" cy="285752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6" name="115 Conector recto de flecha"/>
          <p:cNvCxnSpPr>
            <a:stCxn id="112" idx="3"/>
            <a:endCxn id="115" idx="1"/>
          </p:cNvCxnSpPr>
          <p:nvPr/>
        </p:nvCxnSpPr>
        <p:spPr>
          <a:xfrm>
            <a:off x="4286248" y="2897098"/>
            <a:ext cx="142876" cy="20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AutoShape 216"/>
          <p:cNvSpPr>
            <a:spLocks noChangeArrowheads="1"/>
          </p:cNvSpPr>
          <p:nvPr/>
        </p:nvSpPr>
        <p:spPr bwMode="auto">
          <a:xfrm>
            <a:off x="6500826" y="2643182"/>
            <a:ext cx="714380" cy="142876"/>
          </a:xfrm>
          <a:prstGeom prst="rightArrow">
            <a:avLst>
              <a:gd name="adj1" fmla="val 50000"/>
              <a:gd name="adj2" fmla="val 8607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38" y="3857628"/>
            <a:ext cx="3500462" cy="261982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20" name="119 Conector recto de flecha"/>
          <p:cNvCxnSpPr>
            <a:stCxn id="33" idx="2"/>
          </p:cNvCxnSpPr>
          <p:nvPr/>
        </p:nvCxnSpPr>
        <p:spPr>
          <a:xfrm rot="5400000">
            <a:off x="7481609" y="3317615"/>
            <a:ext cx="487924" cy="20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120 CuadroTexto"/>
          <p:cNvSpPr txBox="1"/>
          <p:nvPr/>
        </p:nvSpPr>
        <p:spPr>
          <a:xfrm>
            <a:off x="6715140" y="3500438"/>
            <a:ext cx="2286016" cy="2769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Certificado de importación</a:t>
            </a:r>
            <a:endParaRPr lang="es-MX" sz="1200" dirty="0"/>
          </a:p>
        </p:txBody>
      </p:sp>
      <p:sp>
        <p:nvSpPr>
          <p:cNvPr id="122" name="121 CuadroTexto"/>
          <p:cNvSpPr txBox="1"/>
          <p:nvPr/>
        </p:nvSpPr>
        <p:spPr>
          <a:xfrm>
            <a:off x="142844" y="1442995"/>
            <a:ext cx="5000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/>
              <a:t>usuario</a:t>
            </a:r>
            <a:endParaRPr lang="es-MX" sz="700" dirty="0"/>
          </a:p>
        </p:txBody>
      </p:sp>
      <p:sp>
        <p:nvSpPr>
          <p:cNvPr id="123" name="122 CuadroTexto"/>
          <p:cNvSpPr txBox="1"/>
          <p:nvPr/>
        </p:nvSpPr>
        <p:spPr>
          <a:xfrm>
            <a:off x="3571868" y="1714488"/>
            <a:ext cx="5000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/>
              <a:t>usuario</a:t>
            </a:r>
            <a:endParaRPr lang="es-MX" sz="7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1075746" y="2928934"/>
            <a:ext cx="4171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/>
              <a:t>Folio 1</a:t>
            </a:r>
            <a:endParaRPr lang="es-MX" sz="6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4369212" y="3000372"/>
            <a:ext cx="4171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/>
              <a:t>Folio 2</a:t>
            </a:r>
            <a:endParaRPr lang="es-MX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85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786578" y="1214422"/>
            <a:ext cx="235742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De requerir algún documento para la inspección el usuario tendrá la opción de poder agregarlo.</a:t>
            </a:r>
            <a:endParaRPr lang="es-MX" dirty="0"/>
          </a:p>
        </p:txBody>
      </p:sp>
      <p:cxnSp>
        <p:nvCxnSpPr>
          <p:cNvPr id="7" name="6 Conector recto de flecha"/>
          <p:cNvCxnSpPr>
            <a:stCxn id="5" idx="1"/>
          </p:cNvCxnSpPr>
          <p:nvPr/>
        </p:nvCxnSpPr>
        <p:spPr>
          <a:xfrm rot="10800000" flipV="1">
            <a:off x="5643570" y="1953086"/>
            <a:ext cx="1143008" cy="10472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102110"/>
            <a:ext cx="4571984" cy="27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6429388" y="5214950"/>
            <a:ext cx="257176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Firma la solicitud de la inspección física</a:t>
            </a:r>
            <a:endParaRPr lang="es-MX" dirty="0"/>
          </a:p>
        </p:txBody>
      </p:sp>
      <p:cxnSp>
        <p:nvCxnSpPr>
          <p:cNvPr id="11" name="10 Conector recto de flecha"/>
          <p:cNvCxnSpPr>
            <a:stCxn id="9" idx="1"/>
          </p:cNvCxnSpPr>
          <p:nvPr/>
        </p:nvCxnSpPr>
        <p:spPr>
          <a:xfrm rot="10800000" flipV="1">
            <a:off x="5286380" y="5538116"/>
            <a:ext cx="1143008" cy="105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71472" y="1643050"/>
            <a:ext cx="8244408" cy="107721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Roles del personal de SENASICA en importaciones </a:t>
            </a:r>
            <a:endParaRPr lang="es-MX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3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5" name="4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Imagen 1" descr="firma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7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28670"/>
            <a:ext cx="81184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671392" y="1268760"/>
            <a:ext cx="5472608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/>
              <a:t>1.- En la bandeja de entrada deberán aparecer los folios que el solicitante capturó y están asignados al Dictaminador (oficial).</a:t>
            </a:r>
          </a:p>
          <a:p>
            <a:endParaRPr lang="es-MX" sz="1600" dirty="0" smtClean="0"/>
          </a:p>
          <a:p>
            <a:r>
              <a:rPr lang="es-MX" sz="1600" dirty="0" smtClean="0"/>
              <a:t>2.- Se da doble </a:t>
            </a:r>
            <a:r>
              <a:rPr lang="es-MX" sz="1600" dirty="0" err="1" smtClean="0"/>
              <a:t>click</a:t>
            </a:r>
            <a:r>
              <a:rPr lang="es-MX" sz="1600" dirty="0" smtClean="0"/>
              <a:t> sobre el folio que revisará.</a:t>
            </a:r>
            <a:endParaRPr lang="es-ES" sz="1600" dirty="0"/>
          </a:p>
        </p:txBody>
      </p:sp>
      <p:cxnSp>
        <p:nvCxnSpPr>
          <p:cNvPr id="7" name="6 Conector recto de flecha"/>
          <p:cNvCxnSpPr/>
          <p:nvPr/>
        </p:nvCxnSpPr>
        <p:spPr>
          <a:xfrm rot="5400000">
            <a:off x="4427984" y="2790048"/>
            <a:ext cx="1791080" cy="78296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899592" y="0"/>
            <a:ext cx="82444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solidFill>
                  <a:prstClr val="white"/>
                </a:solidFill>
              </a:rPr>
              <a:t>Dictaminación</a:t>
            </a:r>
            <a:r>
              <a:rPr lang="es-MX" dirty="0" smtClean="0">
                <a:solidFill>
                  <a:prstClr val="white"/>
                </a:solidFill>
              </a:rPr>
              <a:t> del Trámite de Importación SENASICA.</a:t>
            </a:r>
            <a:endParaRPr lang="es-MX" dirty="0">
              <a:solidFill>
                <a:prstClr val="white"/>
              </a:solidFill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9" name="8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1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128792" cy="502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355976" y="836712"/>
            <a:ext cx="3960440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/>
              <a:t>3.-  Hay dos opciones a seguir</a:t>
            </a:r>
          </a:p>
          <a:p>
            <a:pPr marL="342900" indent="-342900">
              <a:buFont typeface="+mj-lt"/>
              <a:buAutoNum type="alphaLcPeriod"/>
            </a:pPr>
            <a:r>
              <a:rPr lang="es-MX" sz="1600" dirty="0" smtClean="0"/>
              <a:t>Generar un Dictamen</a:t>
            </a:r>
          </a:p>
          <a:p>
            <a:pPr marL="342900" indent="-342900">
              <a:buFont typeface="+mj-lt"/>
              <a:buAutoNum type="alphaLcPeriod"/>
            </a:pPr>
            <a:r>
              <a:rPr lang="es-MX" sz="1600" dirty="0" smtClean="0"/>
              <a:t>Generar un requerimiento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3357554" y="1428736"/>
            <a:ext cx="928694" cy="9286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99592" y="0"/>
            <a:ext cx="82444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solidFill>
                  <a:prstClr val="white"/>
                </a:solidFill>
              </a:rPr>
              <a:t>Dictaminación</a:t>
            </a:r>
            <a:r>
              <a:rPr lang="es-MX" dirty="0" smtClean="0">
                <a:solidFill>
                  <a:prstClr val="white"/>
                </a:solidFill>
              </a:rPr>
              <a:t> del Trámite de Importación SENASICA.</a:t>
            </a:r>
            <a:endParaRPr lang="es-MX" dirty="0">
              <a:solidFill>
                <a:prstClr val="white"/>
              </a:solidFill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8" name="7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2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  <p:sp>
        <p:nvSpPr>
          <p:cNvPr id="14" name="13 Rectángulo"/>
          <p:cNvSpPr/>
          <p:nvPr/>
        </p:nvSpPr>
        <p:spPr>
          <a:xfrm>
            <a:off x="0" y="5500702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latin typeface="Aparajita" pitchFamily="34" charset="0"/>
                <a:ea typeface="Calibri" pitchFamily="34" charset="0"/>
                <a:cs typeface="Aparajita" pitchFamily="34" charset="0"/>
              </a:rPr>
              <a:t>¿Como se subsanarán los errores  de  captura  que  ocurran  durante  la captura  y que estos  fueran detectados al momento de efectuar el tramite en el Punto de Inspección?.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Si se detectan errores, en la captura o por falta de documentos el oficial le hará un requerimiento de datos o requerimiento de documentos al usuario sin cancelar la solicitud,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795510" y="1663165"/>
            <a:ext cx="419302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/>
              <a:t>6. Se procede a firmar la solicitud con la FIEL</a:t>
            </a:r>
            <a:endParaRPr lang="es-ES" sz="1600" dirty="0"/>
          </a:p>
        </p:txBody>
      </p:sp>
      <p:sp>
        <p:nvSpPr>
          <p:cNvPr id="5" name="4 Rectángulo"/>
          <p:cNvSpPr/>
          <p:nvPr/>
        </p:nvSpPr>
        <p:spPr>
          <a:xfrm>
            <a:off x="2587936" y="2000240"/>
            <a:ext cx="5224424" cy="1571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 rot="5400000">
            <a:off x="5322954" y="2380324"/>
            <a:ext cx="1440730" cy="51374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899592" y="0"/>
            <a:ext cx="82444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solidFill>
                  <a:prstClr val="white"/>
                </a:solidFill>
              </a:rPr>
              <a:t>Dictaminación</a:t>
            </a:r>
            <a:r>
              <a:rPr lang="es-MX" dirty="0" smtClean="0">
                <a:solidFill>
                  <a:prstClr val="white"/>
                </a:solidFill>
              </a:rPr>
              <a:t> del Trámite de Importación SENASICA.</a:t>
            </a:r>
            <a:endParaRPr lang="es-MX" dirty="0">
              <a:solidFill>
                <a:prstClr val="white"/>
              </a:solidFill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10" name="9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2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406" y="142852"/>
            <a:ext cx="878687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Genera oficio de cumplimiento de revisión documental o de Negativa.</a:t>
            </a:r>
            <a:endParaRPr lang="es-MX" dirty="0">
              <a:solidFill>
                <a:prstClr val="white"/>
              </a:solidFill>
            </a:endParaRPr>
          </a:p>
        </p:txBody>
      </p:sp>
      <p:grpSp>
        <p:nvGrpSpPr>
          <p:cNvPr id="2" name="4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6" name="5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Imagen 1" descr="firma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8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85794"/>
            <a:ext cx="4084010" cy="5286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14356"/>
            <a:ext cx="3981462" cy="531976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714356"/>
            <a:ext cx="9144000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Usuario solicita  a través de la Ventanilla Digital la Inspección Física de la mercancía indica:</a:t>
            </a:r>
          </a:p>
          <a:p>
            <a:pPr algn="ctr"/>
            <a:endParaRPr lang="es-MX" dirty="0" smtClean="0">
              <a:solidFill>
                <a:prstClr val="white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prstClr val="white"/>
                </a:solidFill>
              </a:rPr>
              <a:t>Fecha y hora de la inspección.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prstClr val="white"/>
                </a:solidFill>
              </a:rPr>
              <a:t>Sitio de inspección.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solidFill>
                  <a:prstClr val="white"/>
                </a:solidFill>
              </a:rPr>
              <a:t>Persona que atenderá la inspección.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67865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Programación de inspección física de la mercancía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615" y="2357430"/>
            <a:ext cx="638834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086" y="500042"/>
            <a:ext cx="4909946" cy="598646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429124" y="71414"/>
            <a:ext cx="471490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Generación de Certificado para Importación.</a:t>
            </a:r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6" y="1714488"/>
            <a:ext cx="4181904" cy="2786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85720" y="928670"/>
            <a:ext cx="31432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Realiza la firma del tramite con la FIEL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1928802"/>
            <a:ext cx="68580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Como puede el importador  Generar   Sellos Digital VUCEM</a:t>
            </a:r>
            <a:endParaRPr lang="es-E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714356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MX" sz="1400" dirty="0" smtClean="0"/>
              <a:t>Las personas que cuenten con un certificado de firma electrónica avanzada vigente, podrán tramitar la obtención de un certificado de sello digital, para tener un acceso alterno a la Ventanilla Única  o para designar a personas físicas que realizaran los trámites en la Ventanilla Única en su nombre. Los contribuyentes establecerán las medidas de control e identificación a que se sujetará el uso del sello digital.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71472" y="3242168"/>
            <a:ext cx="7929618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268288" defTabSz="416098" eaLnBrk="0" hangingPunct="0">
              <a:lnSpc>
                <a:spcPts val="1500"/>
              </a:lnSpc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r>
              <a:rPr lang="es-MX" altLang="ko-KR" sz="1400" dirty="0" smtClean="0"/>
              <a:t>El Sello Digital se genera en menos de 20 min.</a:t>
            </a:r>
          </a:p>
          <a:p>
            <a:pPr marL="360363" lvl="1" indent="-268288" defTabSz="416098" eaLnBrk="0" hangingPunct="0">
              <a:lnSpc>
                <a:spcPts val="1560"/>
              </a:lnSpc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endParaRPr lang="es-MX" altLang="ko-KR" sz="1400" dirty="0" smtClean="0"/>
          </a:p>
          <a:p>
            <a:pPr marL="360363" lvl="1" indent="-268288" defTabSz="416098" eaLnBrk="0" hangingPunct="0">
              <a:lnSpc>
                <a:spcPts val="1500"/>
              </a:lnSpc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r>
              <a:rPr lang="es-MX" altLang="ko-KR" sz="1400" dirty="0" smtClean="0"/>
              <a:t>Los trámites generados con un sello no puede visualizarlos otro sello del mismo usuario.</a:t>
            </a:r>
          </a:p>
          <a:p>
            <a:pPr marL="360363" lvl="1" indent="-268288" defTabSz="416098" eaLnBrk="0" hangingPunct="0">
              <a:lnSpc>
                <a:spcPts val="1560"/>
              </a:lnSpc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endParaRPr lang="es-MX" altLang="ko-KR" sz="1400" dirty="0" smtClean="0"/>
          </a:p>
          <a:p>
            <a:pPr marL="360363" lvl="1" indent="-268288" defTabSz="416098" eaLnBrk="0" hangingPunct="0">
              <a:lnSpc>
                <a:spcPts val="1500"/>
              </a:lnSpc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r>
              <a:rPr lang="es-MX" altLang="ko-KR" sz="1400" dirty="0" smtClean="0"/>
              <a:t>No existe limite para la creación de sellos digitales.</a:t>
            </a:r>
          </a:p>
          <a:p>
            <a:pPr marL="360363" lvl="1" indent="-268288" defTabSz="416098" eaLnBrk="0" hangingPunct="0">
              <a:lnSpc>
                <a:spcPts val="1000"/>
              </a:lnSpc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endParaRPr lang="es-MX" altLang="ko-KR" sz="1400" dirty="0" smtClean="0"/>
          </a:p>
          <a:p>
            <a:pPr marL="360363" lvl="1" indent="-268288" defTabSz="416098" eaLnBrk="0" hangingPunct="0">
              <a:lnSpc>
                <a:spcPts val="1500"/>
              </a:lnSpc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r>
              <a:rPr lang="es-MX" altLang="ko-KR" sz="1400" dirty="0" smtClean="0"/>
              <a:t>La revocación de un sello digital tarda menos de 10 min y se refleja en automático en VU.</a:t>
            </a:r>
          </a:p>
          <a:p>
            <a:pPr marL="360363" lvl="1" indent="-268288" defTabSz="416098" eaLnBrk="0" hangingPunct="0">
              <a:lnSpc>
                <a:spcPts val="1000"/>
              </a:lnSpc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endParaRPr lang="es-MX" altLang="ko-KR" sz="1400" dirty="0" smtClean="0"/>
          </a:p>
          <a:p>
            <a:pPr marL="360363" lvl="1" indent="-268288" defTabSz="416098" eaLnBrk="0" hangingPunct="0">
              <a:lnSpc>
                <a:spcPts val="1500"/>
              </a:lnSpc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r>
              <a:rPr lang="es-MX" altLang="ko-KR" sz="1400" dirty="0" smtClean="0"/>
              <a:t>Los sellos digitales NO pueden visualizar las cuestiones fiscales del usuario.</a:t>
            </a:r>
          </a:p>
          <a:p>
            <a:pPr marL="360363" lvl="1" indent="-268288" defTabSz="416098" eaLnBrk="0" hangingPunct="0">
              <a:lnSpc>
                <a:spcPts val="1500"/>
              </a:lnSpc>
              <a:buClr>
                <a:srgbClr val="0070C0"/>
              </a:buClr>
              <a:buSzPct val="100000"/>
              <a:defRPr/>
            </a:pPr>
            <a:endParaRPr lang="es-MX" altLang="ko-KR" sz="1400" dirty="0" smtClean="0"/>
          </a:p>
          <a:p>
            <a:pPr marL="360363" lvl="1" indent="-268288" defTabSz="416098" eaLnBrk="0" hangingPunct="0"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r>
              <a:rPr lang="es-MX" altLang="ko-KR" sz="1400" dirty="0" smtClean="0"/>
              <a:t>Los sellos digitales dan mejor control y seguridad a los usuarios al ser ellos quienes los tramitan.</a:t>
            </a:r>
          </a:p>
          <a:p>
            <a:pPr marL="360363" lvl="1" indent="-268288" defTabSz="416098" eaLnBrk="0" hangingPunct="0"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endParaRPr lang="es-MX" altLang="ko-KR" sz="1400" dirty="0" smtClean="0"/>
          </a:p>
          <a:p>
            <a:pPr marL="360363" lvl="1" indent="-268288" defTabSz="416098" eaLnBrk="0" hangingPunct="0"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r>
              <a:rPr lang="es-MX" altLang="ko-KR" sz="1400" dirty="0" smtClean="0"/>
              <a:t>Los sellos no pueden generar ni consultar  las declaraciones del usuario.</a:t>
            </a:r>
          </a:p>
          <a:p>
            <a:pPr marL="360363" lvl="1" indent="-268288" defTabSz="416098" eaLnBrk="0" hangingPunct="0"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endParaRPr lang="es-MX" sz="1400" dirty="0" smtClean="0"/>
          </a:p>
          <a:p>
            <a:pPr marL="360363" lvl="1" indent="-268288" defTabSz="416098" eaLnBrk="0" hangingPunct="0">
              <a:buClr>
                <a:srgbClr val="0070C0"/>
              </a:buClr>
              <a:buSzPct val="100000"/>
              <a:buFont typeface="Wingdings 2" pitchFamily="18" charset="2"/>
              <a:buChar char=""/>
              <a:defRPr/>
            </a:pPr>
            <a:r>
              <a:rPr lang="es-MX" sz="1400" dirty="0" smtClean="0"/>
              <a:t>El uso del Sello VUCEM servirá para los trámites de todas las dependencias involucradas en el comercio exterior.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Como puede el importador  Generar   Sellos Digital VUCEM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2590380"/>
            <a:ext cx="685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Consideraciones del uso de los Sellos digitales VUCEM</a:t>
            </a:r>
            <a:endParaRPr lang="es-MX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0"/>
          </p:nvPr>
        </p:nvSpPr>
        <p:spPr/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66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14282" y="0"/>
            <a:ext cx="4601102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Flujo de atención de un trámite en Ventanilla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357166"/>
            <a:ext cx="857252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Revisión documental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Proceso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4282" y="857232"/>
            <a:ext cx="8572560" cy="490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073" indent="-31207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1400" dirty="0" smtClean="0"/>
              <a:t>Es un proceso optativo para que a través de la Firma Electrónica Autorizada de la persona Moral faculte y asigne a las personas físicas para el uso de Sellos Digitales (</a:t>
            </a:r>
            <a:r>
              <a:rPr lang="es-MX" sz="1400" dirty="0" err="1" smtClean="0"/>
              <a:t>Fielecitas</a:t>
            </a:r>
            <a:r>
              <a:rPr lang="es-MX" sz="1400" dirty="0" smtClean="0"/>
              <a:t> o Fieles Chiquitas) y se puedan firmar los procesos de Ventanilla Única sin utilizar la FIEL de la persona moral. </a:t>
            </a:r>
          </a:p>
          <a:p>
            <a:pPr marL="312073" indent="-312073">
              <a:lnSpc>
                <a:spcPct val="150000"/>
              </a:lnSpc>
              <a:buFont typeface="Arial" pitchFamily="34" charset="0"/>
              <a:buChar char="•"/>
            </a:pPr>
            <a:r>
              <a:rPr lang="es-MX" sz="1400" b="1" dirty="0" smtClean="0"/>
              <a:t>El uso de los sellos digitales es optativo y la asignación de los sellos, es absoluta responsabilidad de la persona moral o física que lo otorga </a:t>
            </a:r>
            <a:r>
              <a:rPr lang="es-MX" sz="1400" dirty="0" smtClean="0"/>
              <a:t>y depende del control que la persona moral tenga estipulado para el uso de los mismos.</a:t>
            </a:r>
          </a:p>
          <a:p>
            <a:pPr marL="312073" indent="-31207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1400" dirty="0" smtClean="0"/>
              <a:t>El procedimiento del Sello Digital o </a:t>
            </a:r>
            <a:r>
              <a:rPr lang="es-MX" sz="1400" dirty="0" err="1" smtClean="0"/>
              <a:t>Fielecita</a:t>
            </a:r>
            <a:r>
              <a:rPr lang="es-MX" sz="1400" dirty="0" smtClean="0"/>
              <a:t> lo pueden consultar en la sección de descargas del portal de Ventanilla Única: </a:t>
            </a:r>
          </a:p>
          <a:p>
            <a:pPr marL="312073" indent="-312073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s-MX" sz="1400" dirty="0" smtClean="0"/>
          </a:p>
          <a:p>
            <a:pPr marL="312073" indent="-312073" algn="ctr">
              <a:lnSpc>
                <a:spcPct val="150000"/>
              </a:lnSpc>
              <a:defRPr/>
            </a:pPr>
            <a:r>
              <a:rPr lang="es-MX" sz="1400" b="1" u="sng" dirty="0" smtClean="0"/>
              <a:t>https://www.ventanillaunica.gob.mx/cs/groups/public/documents/contenidovu/mdaw/mda3/~edisp/vucem007835.pdf</a:t>
            </a:r>
          </a:p>
          <a:p>
            <a:pPr marL="312073" indent="-312073">
              <a:lnSpc>
                <a:spcPct val="150000"/>
              </a:lnSpc>
              <a:defRPr/>
            </a:pPr>
            <a:r>
              <a:rPr lang="es-MX" sz="1400" b="1" dirty="0" smtClean="0"/>
              <a:t>Funcionalidad del uso de los sellos digitales: </a:t>
            </a:r>
          </a:p>
          <a:p>
            <a:pPr marL="312073" indent="-312073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s-MX" sz="1400" dirty="0" smtClean="0"/>
          </a:p>
          <a:p>
            <a:pPr marL="312073" indent="-31207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1400" b="1" dirty="0" smtClean="0"/>
              <a:t>COVE</a:t>
            </a:r>
            <a:r>
              <a:rPr lang="es-MX" sz="1400" dirty="0" smtClean="0"/>
              <a:t> – Sirve para firmar COVE y documentos digitalizados </a:t>
            </a:r>
          </a:p>
          <a:p>
            <a:pPr marL="312073" indent="-31207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1400" b="1" dirty="0" smtClean="0"/>
              <a:t>VUCEM</a:t>
            </a:r>
            <a:r>
              <a:rPr lang="es-MX" sz="1400" dirty="0" smtClean="0"/>
              <a:t> – Sirve para firmar COVE, documentos digitalizados y algún otro trámite en VU.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5020" y="1218404"/>
            <a:ext cx="2888828" cy="1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El Usuario que desee realizar una </a:t>
            </a:r>
            <a:r>
              <a:rPr lang="es-MX" sz="1400" b="1" dirty="0" smtClean="0"/>
              <a:t>Solicitud de Sello Digital</a:t>
            </a:r>
            <a:r>
              <a:rPr lang="es-MX" sz="1400" dirty="0" smtClean="0"/>
              <a:t> debe ingresar a la siguiente dirección Web y descargar la aplicación SOLCEDI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255" y="1142984"/>
            <a:ext cx="5610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347864" y="5243149"/>
            <a:ext cx="3829050" cy="2952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40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6228" y="5688800"/>
            <a:ext cx="7933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u="sng" dirty="0" smtClean="0">
                <a:hlinkClick r:id="rId3"/>
              </a:rPr>
              <a:t>http://www.sat.gob.mx/sitio_internet/e_sat/tu_firma/60_6626.html</a:t>
            </a:r>
            <a:endParaRPr lang="es-MX" sz="1600" b="1" dirty="0" smtClean="0"/>
          </a:p>
        </p:txBody>
      </p:sp>
      <p:cxnSp>
        <p:nvCxnSpPr>
          <p:cNvPr id="7" name="6 Conector recto de flecha"/>
          <p:cNvCxnSpPr>
            <a:endCxn id="5" idx="1"/>
          </p:cNvCxnSpPr>
          <p:nvPr/>
        </p:nvCxnSpPr>
        <p:spPr>
          <a:xfrm rot="16200000" flipH="1">
            <a:off x="2040243" y="3418017"/>
            <a:ext cx="2023869" cy="1712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5020" y="1528900"/>
            <a:ext cx="3176860" cy="26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Al ejecutar el archivo SOLCEDI, aparecerá la pantalla de </a:t>
            </a:r>
            <a:r>
              <a:rPr lang="es-MX" sz="1400" b="1" dirty="0" smtClean="0"/>
              <a:t>Solicitud de Certificado Digital (SOLCEDI)</a:t>
            </a:r>
            <a:r>
              <a:rPr lang="es-MX" sz="1400" dirty="0" smtClean="0"/>
              <a:t>. Aquí el usuario debe seleccionar la opción “</a:t>
            </a:r>
            <a:r>
              <a:rPr lang="es-MX" sz="1400" i="1" dirty="0" smtClean="0"/>
              <a:t>Sistema</a:t>
            </a:r>
            <a:r>
              <a:rPr lang="es-MX" sz="1400" dirty="0" smtClean="0"/>
              <a:t>”, dónde se desplegará un menú. El siguiente paso es seleccionar:</a:t>
            </a:r>
          </a:p>
          <a:p>
            <a:pPr algn="just">
              <a:lnSpc>
                <a:spcPct val="150000"/>
              </a:lnSpc>
            </a:pPr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 “</a:t>
            </a:r>
            <a:r>
              <a:rPr lang="es-MX" sz="1400" b="1" dirty="0" smtClean="0"/>
              <a:t>Requerimiento de Sellos</a:t>
            </a:r>
            <a:r>
              <a:rPr lang="es-MX" sz="1400" dirty="0" smtClean="0"/>
              <a:t>” 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84784"/>
            <a:ext cx="535548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779912" y="2420888"/>
            <a:ext cx="1440160" cy="288031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400"/>
          </a:p>
        </p:txBody>
      </p:sp>
      <p:cxnSp>
        <p:nvCxnSpPr>
          <p:cNvPr id="6" name="5 Conector recto de flecha"/>
          <p:cNvCxnSpPr>
            <a:endCxn id="5" idx="4"/>
          </p:cNvCxnSpPr>
          <p:nvPr/>
        </p:nvCxnSpPr>
        <p:spPr>
          <a:xfrm rot="5400000" flipH="1" flipV="1">
            <a:off x="2555777" y="3212977"/>
            <a:ext cx="2448273" cy="1440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5020" y="1528900"/>
            <a:ext cx="3248868" cy="19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Esta opción tiene como objetivo proporcionar al contribuyente una herramienta que le permita la captura de los datos esenciales para crear un archivo de requerimiento para Certificado de Sello Digital</a:t>
            </a:r>
            <a:endParaRPr lang="es-MX" sz="1400" dirty="0"/>
          </a:p>
        </p:txBody>
      </p:sp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4000504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Importante: en el apartado Unidad o Sucursal debe de colocar la palabra  </a:t>
            </a:r>
            <a:r>
              <a:rPr lang="es-MX" b="1" u="sng" dirty="0" smtClean="0"/>
              <a:t>VUCEM  </a:t>
            </a:r>
            <a:r>
              <a:rPr lang="es-MX" dirty="0" smtClean="0"/>
              <a:t>a efecto de que s genere el Sello digital VUCEM</a:t>
            </a:r>
            <a:endParaRPr lang="es-MX" dirty="0"/>
          </a:p>
        </p:txBody>
      </p:sp>
      <p:grpSp>
        <p:nvGrpSpPr>
          <p:cNvPr id="7" name="6 Grupo"/>
          <p:cNvGrpSpPr/>
          <p:nvPr/>
        </p:nvGrpSpPr>
        <p:grpSpPr>
          <a:xfrm>
            <a:off x="3563888" y="1556792"/>
            <a:ext cx="5400278" cy="4536504"/>
            <a:chOff x="3563888" y="1556792"/>
            <a:chExt cx="5400278" cy="4536504"/>
          </a:xfrm>
        </p:grpSpPr>
        <p:pic>
          <p:nvPicPr>
            <p:cNvPr id="3" name="2 Imagen" descr="15Sellos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1556792"/>
              <a:ext cx="5400278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4857752" y="4500570"/>
              <a:ext cx="385765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VUCEM</a:t>
              </a:r>
              <a:endParaRPr lang="es-MX" sz="1200" dirty="0"/>
            </a:p>
          </p:txBody>
        </p:sp>
      </p:grpSp>
      <p:cxnSp>
        <p:nvCxnSpPr>
          <p:cNvPr id="9" name="8 Conector recto de flecha"/>
          <p:cNvCxnSpPr/>
          <p:nvPr/>
        </p:nvCxnSpPr>
        <p:spPr>
          <a:xfrm>
            <a:off x="3214678" y="4786322"/>
            <a:ext cx="157163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5020" y="1528900"/>
            <a:ext cx="447129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200" dirty="0" smtClean="0"/>
              <a:t>Una vez que se ha introducido toda la información necesaria, se selecciona la opción </a:t>
            </a:r>
            <a:r>
              <a:rPr lang="es-MX" sz="1400" b="1" i="1" dirty="0" smtClean="0"/>
              <a:t>&lt;Continuar&gt;</a:t>
            </a:r>
            <a:r>
              <a:rPr lang="es-MX" sz="1200" dirty="0" smtClean="0"/>
              <a:t>,   la cual nos introduce a la pantalla donde se generaran las Clave pública y privada. Posteriormente, se generarán los números aleatorios pertinentes.</a:t>
            </a:r>
          </a:p>
          <a:p>
            <a:r>
              <a:rPr lang="es-MX" sz="1200" dirty="0" smtClean="0"/>
              <a:t> </a:t>
            </a:r>
          </a:p>
          <a:p>
            <a:pPr algn="just"/>
            <a:r>
              <a:rPr lang="en-US" sz="1200" dirty="0" smtClean="0"/>
              <a:t>Al </a:t>
            </a:r>
            <a:r>
              <a:rPr lang="en-US" sz="1200" dirty="0" err="1" smtClean="0"/>
              <a:t>terminar</a:t>
            </a:r>
            <a:r>
              <a:rPr lang="en-US" sz="1200" dirty="0" smtClean="0"/>
              <a:t> la </a:t>
            </a:r>
            <a:r>
              <a:rPr lang="en-US" sz="1200" dirty="0" err="1" smtClean="0"/>
              <a:t>generación</a:t>
            </a:r>
            <a:r>
              <a:rPr lang="en-US" sz="1200" dirty="0" smtClean="0"/>
              <a:t> de  la </a:t>
            </a:r>
            <a:r>
              <a:rPr lang="en-US" sz="1200" dirty="0" err="1" smtClean="0"/>
              <a:t>secuencia</a:t>
            </a:r>
            <a:r>
              <a:rPr lang="en-US" sz="1200" dirty="0" smtClean="0"/>
              <a:t> de </a:t>
            </a:r>
            <a:r>
              <a:rPr lang="en-US" sz="1200" dirty="0" err="1" smtClean="0"/>
              <a:t>números</a:t>
            </a:r>
            <a:r>
              <a:rPr lang="en-US" sz="1200" dirty="0" smtClean="0"/>
              <a:t> </a:t>
            </a:r>
            <a:r>
              <a:rPr lang="en-US" sz="1200" dirty="0" err="1" smtClean="0"/>
              <a:t>aleatorios</a:t>
            </a:r>
            <a:r>
              <a:rPr lang="en-US" sz="1200" dirty="0" smtClean="0"/>
              <a:t> se </a:t>
            </a:r>
            <a:r>
              <a:rPr lang="en-US" sz="1200" dirty="0" err="1" smtClean="0"/>
              <a:t>mostrará</a:t>
            </a:r>
            <a:r>
              <a:rPr lang="en-US" sz="1200" dirty="0" smtClean="0"/>
              <a:t> la </a:t>
            </a:r>
            <a:r>
              <a:rPr lang="en-US" sz="1200" dirty="0" err="1" smtClean="0"/>
              <a:t>notificación</a:t>
            </a:r>
            <a:r>
              <a:rPr lang="en-US" sz="1200" dirty="0" smtClean="0"/>
              <a:t> :</a:t>
            </a:r>
            <a:endParaRPr lang="es-MX" sz="1200" dirty="0"/>
          </a:p>
        </p:txBody>
      </p:sp>
      <p:pic>
        <p:nvPicPr>
          <p:cNvPr id="3" name="2 Imagen" descr="15Sello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67208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6156176" y="4041477"/>
            <a:ext cx="792088" cy="288031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600"/>
          </a:p>
        </p:txBody>
      </p:sp>
      <p:cxnSp>
        <p:nvCxnSpPr>
          <p:cNvPr id="5" name="4 Conector recto de flecha"/>
          <p:cNvCxnSpPr>
            <a:stCxn id="2" idx="3"/>
            <a:endCxn id="4" idx="1"/>
          </p:cNvCxnSpPr>
          <p:nvPr/>
        </p:nvCxnSpPr>
        <p:spPr>
          <a:xfrm>
            <a:off x="4786314" y="2236786"/>
            <a:ext cx="1485861" cy="1846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5 Imagen" descr="12ConfGenSe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43924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43636" y="3286124"/>
            <a:ext cx="714380" cy="2000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700" dirty="0" smtClean="0"/>
              <a:t>VUCEM</a:t>
            </a:r>
            <a:endParaRPr lang="es-MX" sz="7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5020" y="1214422"/>
            <a:ext cx="8505452" cy="102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smtClean="0"/>
              <a:t>Si </a:t>
            </a:r>
            <a:r>
              <a:rPr lang="en-US" sz="1400" dirty="0" err="1" smtClean="0"/>
              <a:t>da</a:t>
            </a:r>
            <a:r>
              <a:rPr lang="en-US" sz="1400" dirty="0" smtClean="0"/>
              <a:t> un </a:t>
            </a:r>
            <a:r>
              <a:rPr lang="en-US" sz="1400" dirty="0" err="1" smtClean="0"/>
              <a:t>clic</a:t>
            </a:r>
            <a:r>
              <a:rPr lang="en-US" sz="1400" dirty="0" smtClean="0"/>
              <a:t> al </a:t>
            </a:r>
            <a:r>
              <a:rPr lang="en-US" sz="1400" dirty="0" err="1" smtClean="0"/>
              <a:t>botón</a:t>
            </a:r>
            <a:r>
              <a:rPr lang="en-US" sz="1400" dirty="0" smtClean="0"/>
              <a:t> &lt; </a:t>
            </a:r>
            <a:r>
              <a:rPr lang="en-US" sz="1400" b="1" i="1" dirty="0" smtClean="0"/>
              <a:t>Si</a:t>
            </a:r>
            <a:r>
              <a:rPr lang="en-US" sz="1400" dirty="0" smtClean="0"/>
              <a:t> &gt;, se </a:t>
            </a:r>
            <a:r>
              <a:rPr lang="en-US" sz="1400" dirty="0" err="1" smtClean="0"/>
              <a:t>limpiaran</a:t>
            </a:r>
            <a:r>
              <a:rPr lang="en-US" sz="1400" dirty="0" smtClean="0"/>
              <a:t> los </a:t>
            </a:r>
            <a:r>
              <a:rPr lang="en-US" sz="1400" dirty="0" err="1" smtClean="0"/>
              <a:t>campos</a:t>
            </a:r>
            <a:r>
              <a:rPr lang="en-US" sz="1400" dirty="0" smtClean="0"/>
              <a:t> de </a:t>
            </a:r>
            <a:r>
              <a:rPr lang="en-US" sz="1400" dirty="0" err="1" smtClean="0"/>
              <a:t>Unidad</a:t>
            </a:r>
            <a:r>
              <a:rPr lang="en-US" sz="1400" dirty="0" smtClean="0"/>
              <a:t> o </a:t>
            </a:r>
            <a:r>
              <a:rPr lang="en-US" sz="1400" dirty="0" err="1" smtClean="0"/>
              <a:t>Sucursal</a:t>
            </a:r>
            <a:r>
              <a:rPr lang="en-US" sz="1400" dirty="0" smtClean="0"/>
              <a:t>, </a:t>
            </a:r>
            <a:r>
              <a:rPr lang="en-US" sz="1400" dirty="0" err="1" smtClean="0"/>
              <a:t>Contraseña</a:t>
            </a:r>
            <a:r>
              <a:rPr lang="en-US" sz="1400" dirty="0" smtClean="0"/>
              <a:t> de </a:t>
            </a:r>
            <a:r>
              <a:rPr lang="en-US" sz="1400" dirty="0" err="1" smtClean="0"/>
              <a:t>Revocación</a:t>
            </a:r>
            <a:r>
              <a:rPr lang="en-US" sz="1400" dirty="0" smtClean="0"/>
              <a:t> y </a:t>
            </a:r>
            <a:r>
              <a:rPr lang="en-US" sz="1400" dirty="0" err="1" smtClean="0"/>
              <a:t>Confirma</a:t>
            </a:r>
            <a:r>
              <a:rPr lang="en-US" sz="1400" dirty="0" smtClean="0"/>
              <a:t> </a:t>
            </a:r>
            <a:r>
              <a:rPr lang="en-US" sz="1400" dirty="0" err="1" smtClean="0"/>
              <a:t>Contraseña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capturar</a:t>
            </a:r>
            <a:r>
              <a:rPr lang="en-US" sz="1400" dirty="0" smtClean="0"/>
              <a:t> </a:t>
            </a:r>
            <a:r>
              <a:rPr lang="en-US" sz="1400" dirty="0" err="1" smtClean="0"/>
              <a:t>otro</a:t>
            </a:r>
            <a:r>
              <a:rPr lang="en-US" sz="1400" dirty="0" smtClean="0"/>
              <a:t> </a:t>
            </a:r>
            <a:r>
              <a:rPr lang="en-US" sz="1400" dirty="0" err="1" smtClean="0"/>
              <a:t>requerimiento</a:t>
            </a:r>
            <a:r>
              <a:rPr lang="en-US" sz="1400" dirty="0" smtClean="0"/>
              <a:t>.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otro</a:t>
            </a:r>
            <a:r>
              <a:rPr lang="en-US" sz="1400" dirty="0" smtClean="0"/>
              <a:t> </a:t>
            </a:r>
            <a:r>
              <a:rPr lang="en-US" sz="1400" dirty="0" err="1" smtClean="0"/>
              <a:t>lado</a:t>
            </a:r>
            <a:r>
              <a:rPr lang="en-US" sz="1400" dirty="0" smtClean="0"/>
              <a:t>,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selecciona</a:t>
            </a:r>
            <a:r>
              <a:rPr lang="en-US" sz="1400" dirty="0" smtClean="0"/>
              <a:t> el </a:t>
            </a:r>
            <a:r>
              <a:rPr lang="en-US" sz="1400" dirty="0" err="1" smtClean="0"/>
              <a:t>botón</a:t>
            </a:r>
            <a:r>
              <a:rPr lang="en-US" sz="1400" dirty="0" smtClean="0"/>
              <a:t> &lt; </a:t>
            </a:r>
            <a:r>
              <a:rPr lang="en-US" sz="1400" b="1" i="1" dirty="0" smtClean="0"/>
              <a:t>No </a:t>
            </a:r>
            <a:r>
              <a:rPr lang="en-US" sz="1400" dirty="0" smtClean="0"/>
              <a:t>&gt; </a:t>
            </a:r>
            <a:r>
              <a:rPr lang="en-US" sz="1400" dirty="0" err="1" smtClean="0"/>
              <a:t>aparecerá</a:t>
            </a:r>
            <a:r>
              <a:rPr lang="en-US" sz="1400" dirty="0" smtClean="0"/>
              <a:t> la </a:t>
            </a:r>
            <a:r>
              <a:rPr lang="en-US" sz="1400" dirty="0" err="1" smtClean="0"/>
              <a:t>siguiente</a:t>
            </a:r>
            <a:r>
              <a:rPr lang="en-US" sz="1400" dirty="0" smtClean="0"/>
              <a:t> </a:t>
            </a:r>
            <a:r>
              <a:rPr lang="en-US" sz="1400" dirty="0" err="1" smtClean="0"/>
              <a:t>notificación</a:t>
            </a:r>
            <a:r>
              <a:rPr lang="en-US" sz="1400" dirty="0" smtClean="0"/>
              <a:t>:</a:t>
            </a:r>
            <a:endParaRPr lang="es-MX" sz="14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5020" y="4941168"/>
            <a:ext cx="8505452" cy="3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smtClean="0"/>
              <a:t>y </a:t>
            </a:r>
            <a:r>
              <a:rPr lang="en-US" sz="1400" dirty="0" err="1" smtClean="0"/>
              <a:t>posteriormente</a:t>
            </a:r>
            <a:r>
              <a:rPr lang="en-US" sz="1400" dirty="0" smtClean="0"/>
              <a:t>, se </a:t>
            </a:r>
            <a:r>
              <a:rPr lang="en-US" sz="1400" dirty="0" err="1" smtClean="0"/>
              <a:t>cerrará</a:t>
            </a:r>
            <a:r>
              <a:rPr lang="en-US" sz="1400" dirty="0" smtClean="0"/>
              <a:t> el modulo, </a:t>
            </a:r>
            <a:r>
              <a:rPr lang="en-US" sz="1400" dirty="0" err="1" smtClean="0"/>
              <a:t>regresando</a:t>
            </a:r>
            <a:r>
              <a:rPr lang="en-US" sz="1400" dirty="0" smtClean="0"/>
              <a:t> a la </a:t>
            </a:r>
            <a:r>
              <a:rPr lang="en-US" sz="1400" dirty="0" err="1" smtClean="0"/>
              <a:t>pantalla</a:t>
            </a:r>
            <a:r>
              <a:rPr lang="en-US" sz="1400" dirty="0" smtClean="0"/>
              <a:t> principal.</a:t>
            </a:r>
            <a:endParaRPr lang="es-MX" sz="1400" dirty="0"/>
          </a:p>
        </p:txBody>
      </p:sp>
      <p:pic>
        <p:nvPicPr>
          <p:cNvPr id="4" name="3 Imagen" descr="13RecEnsob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668" y="2643182"/>
            <a:ext cx="4248472" cy="180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5020" y="1528900"/>
            <a:ext cx="317686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El usuario debe de regresar a la pantalla principal </a:t>
            </a:r>
            <a:r>
              <a:rPr lang="es-MX" sz="1400" b="1" dirty="0" smtClean="0"/>
              <a:t>Solicitud de Certificado Digital (SOLCEDI)</a:t>
            </a:r>
            <a:r>
              <a:rPr lang="es-MX" sz="1400" dirty="0" smtClean="0"/>
              <a:t>. En dicha pantalla ahora seleccionará dentro de “</a:t>
            </a:r>
            <a:r>
              <a:rPr lang="es-MX" sz="1400" i="1" dirty="0" smtClean="0"/>
              <a:t>Sistema</a:t>
            </a:r>
            <a:r>
              <a:rPr lang="es-MX" sz="1400" dirty="0" smtClean="0"/>
              <a:t>” la opción: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r>
              <a:rPr lang="es-MX" sz="1400" b="1" dirty="0" smtClean="0"/>
              <a:t>“</a:t>
            </a:r>
            <a:r>
              <a:rPr lang="es-MX" sz="1400" b="1" dirty="0" err="1" smtClean="0"/>
              <a:t>Ensobreta</a:t>
            </a:r>
            <a:r>
              <a:rPr lang="es-MX" sz="1400" b="1" dirty="0" smtClean="0"/>
              <a:t> Sellos”. </a:t>
            </a: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84784"/>
            <a:ext cx="535548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err="1" smtClean="0">
                <a:latin typeface="Times New Roman" pitchFamily="18" charset="0"/>
                <a:cs typeface="Times New Roman" pitchFamily="18" charset="0"/>
              </a:rPr>
              <a:t>Ensobreta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688" y="2505596"/>
            <a:ext cx="68238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5020" y="1528900"/>
            <a:ext cx="8505452" cy="102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Para generar los requerimientos el contribuyente utilizó un Certificado de Firma Electrónica Avanzada, este se debe proporcionar nuevamente para construir el archivo de seguridad.</a:t>
            </a:r>
          </a:p>
          <a:p>
            <a:pPr algn="just">
              <a:lnSpc>
                <a:spcPct val="150000"/>
              </a:lnSpc>
            </a:pPr>
            <a:endParaRPr lang="es-MX" sz="1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err="1" smtClean="0">
                <a:latin typeface="Times New Roman" pitchFamily="18" charset="0"/>
                <a:cs typeface="Times New Roman" pitchFamily="18" charset="0"/>
              </a:rPr>
              <a:t>Ensobreta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5020" y="928670"/>
            <a:ext cx="8505452" cy="102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400" dirty="0" smtClean="0"/>
              <a:t>El usuario continuará el proceso ingresando a la página: </a:t>
            </a:r>
          </a:p>
          <a:p>
            <a:endParaRPr lang="es-MX" sz="1400" dirty="0" smtClean="0"/>
          </a:p>
          <a:p>
            <a:r>
              <a:rPr lang="es-MX" sz="1400" u="sng" dirty="0" smtClean="0">
                <a:hlinkClick r:id="rId2"/>
              </a:rPr>
              <a:t>https://www.servicios.sat.gob.mx/_mem_bin/formsloginFEA.asp?/ACCESO/CERTISAT.ASP</a:t>
            </a:r>
            <a:r>
              <a:rPr lang="es-MX" sz="1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s-MX" sz="1400" dirty="0" smtClean="0"/>
          </a:p>
        </p:txBody>
      </p:sp>
      <p:pic>
        <p:nvPicPr>
          <p:cNvPr id="3" name="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51974"/>
            <a:ext cx="73448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5020" y="1357298"/>
            <a:ext cx="8505452" cy="70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El siguiente paso consiste en ingresar a la opción “Envío de solicitud de certificados de sello digital” y a continuación se desplegará la siguiente pantalla</a:t>
            </a:r>
            <a:endParaRPr lang="es-MX" sz="14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b="25926"/>
          <a:stretch>
            <a:fillRect/>
          </a:stretch>
        </p:blipFill>
        <p:spPr bwMode="auto">
          <a:xfrm>
            <a:off x="764084" y="2636912"/>
            <a:ext cx="76129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0"/>
          </p:nvPr>
        </p:nvSpPr>
        <p:spPr/>
      </p:sp>
      <p:grpSp>
        <p:nvGrpSpPr>
          <p:cNvPr id="4" name="6 Grupo"/>
          <p:cNvGrpSpPr/>
          <p:nvPr/>
        </p:nvGrpSpPr>
        <p:grpSpPr>
          <a:xfrm>
            <a:off x="0" y="428604"/>
            <a:ext cx="9144000" cy="6000768"/>
            <a:chOff x="0" y="857232"/>
            <a:chExt cx="9144000" cy="6000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232"/>
              <a:ext cx="990600" cy="600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100" y="857232"/>
              <a:ext cx="8143900" cy="592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6 CuadroTexto"/>
          <p:cNvSpPr txBox="1"/>
          <p:nvPr/>
        </p:nvSpPr>
        <p:spPr>
          <a:xfrm>
            <a:off x="857224" y="0"/>
            <a:ext cx="6029862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Flujo de atención de un trámite en Ventanilla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571480"/>
            <a:ext cx="550072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Revisión documental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215074" y="571480"/>
            <a:ext cx="292892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Inspección física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b="40973"/>
          <a:stretch>
            <a:fillRect/>
          </a:stretch>
        </p:blipFill>
        <p:spPr bwMode="auto">
          <a:xfrm>
            <a:off x="504057" y="2852936"/>
            <a:ext cx="8100391" cy="253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5020" y="1357298"/>
            <a:ext cx="8505452" cy="70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En la pantalla que muestra se presionará el botón “</a:t>
            </a:r>
            <a:r>
              <a:rPr lang="es-MX" sz="1400" i="1" dirty="0" smtClean="0"/>
              <a:t>Examinar</a:t>
            </a:r>
            <a:r>
              <a:rPr lang="es-MX" sz="1400" dirty="0" smtClean="0"/>
              <a:t>”, para agregar el “</a:t>
            </a:r>
            <a:r>
              <a:rPr lang="es-MX" sz="1400" b="1" dirty="0" smtClean="0"/>
              <a:t>Archivo de requerimiento</a:t>
            </a:r>
            <a:r>
              <a:rPr lang="es-MX" sz="1400" dirty="0" smtClean="0"/>
              <a:t>” a través de una venta de explorador.</a:t>
            </a:r>
            <a:endParaRPr lang="es-MX" sz="1400" dirty="0"/>
          </a:p>
        </p:txBody>
      </p:sp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5020" y="1528900"/>
            <a:ext cx="8505452" cy="3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Después de añadido el archivo de requerimiento se presiona el botón “</a:t>
            </a:r>
            <a:r>
              <a:rPr lang="es-MX" sz="1400" i="1" dirty="0" smtClean="0"/>
              <a:t>Enviar requerimiento</a:t>
            </a:r>
            <a:r>
              <a:rPr lang="es-MX" sz="1400" dirty="0" smtClean="0"/>
              <a:t>”</a:t>
            </a:r>
            <a:endParaRPr lang="es-MX" sz="14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b="39107"/>
          <a:stretch>
            <a:fillRect/>
          </a:stretch>
        </p:blipFill>
        <p:spPr bwMode="auto">
          <a:xfrm>
            <a:off x="179512" y="2636912"/>
            <a:ext cx="87129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b="40182"/>
          <a:stretch>
            <a:fillRect/>
          </a:stretch>
        </p:blipFill>
        <p:spPr bwMode="auto">
          <a:xfrm>
            <a:off x="251520" y="2348880"/>
            <a:ext cx="85689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5020" y="1528900"/>
            <a:ext cx="8505452" cy="3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Después el usuario deberá ingresar en la opción “</a:t>
            </a:r>
            <a:r>
              <a:rPr lang="es-MX" sz="1400" b="1" dirty="0" smtClean="0"/>
              <a:t>Recuperación de certificados</a:t>
            </a:r>
            <a:r>
              <a:rPr lang="es-MX" sz="1400" dirty="0" smtClean="0"/>
              <a:t>”</a:t>
            </a:r>
            <a:endParaRPr lang="es-MX" sz="1400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214678" y="4211968"/>
            <a:ext cx="3240360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Solicitud de Sellos Digitales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2079658"/>
            <a:ext cx="8676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5020" y="1071546"/>
            <a:ext cx="8505452" cy="70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 smtClean="0"/>
              <a:t>El Usuario que desee acceder a Ventanilla Única debe ingresar a la siguiente dirección Web </a:t>
            </a:r>
            <a:r>
              <a:rPr lang="es-MX" sz="1400" b="1" dirty="0" smtClean="0"/>
              <a:t>www.ventanillaunica.gob.mx  </a:t>
            </a:r>
            <a:r>
              <a:rPr lang="es-MX" sz="1400" dirty="0" smtClean="0"/>
              <a:t>y seleccionar la opción  Con Fiel</a:t>
            </a:r>
            <a:endParaRPr lang="es-MX" sz="1400" dirty="0"/>
          </a:p>
        </p:txBody>
      </p:sp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Ingreso a Ventanilla Única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5020" y="1528900"/>
            <a:ext cx="4328988" cy="16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/>
              <a:t>En esta sección es en la que se ingresan los datos obtenidos por medio de la generación de sellos, ingresando con el RFC de la empresa que genero el mismo y buscando los archivos </a:t>
            </a:r>
            <a:r>
              <a:rPr lang="es-MX" sz="1400" dirty="0" err="1" smtClean="0"/>
              <a:t>key</a:t>
            </a:r>
            <a:r>
              <a:rPr lang="es-MX" sz="1400" dirty="0" smtClean="0"/>
              <a:t>, </a:t>
            </a:r>
            <a:r>
              <a:rPr lang="es-MX" sz="1400" dirty="0" err="1" smtClean="0"/>
              <a:t>cer</a:t>
            </a:r>
            <a:r>
              <a:rPr lang="es-MX" sz="1400" dirty="0" smtClean="0"/>
              <a:t> y la contraseña.</a:t>
            </a:r>
            <a:endParaRPr lang="es-MX" sz="14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8164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Ingreso a Ventanilla Única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642918"/>
            <a:ext cx="3712205" cy="445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642918"/>
            <a:ext cx="3685878" cy="44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90050"/>
            <a:ext cx="6858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Detalles del Certificado generado a </a:t>
            </a:r>
            <a:r>
              <a:rPr lang="es-ES" sz="1600" b="1" dirty="0" err="1" smtClean="0">
                <a:latin typeface="Times New Roman" pitchFamily="18" charset="0"/>
                <a:cs typeface="Times New Roman" pitchFamily="18" charset="0"/>
              </a:rPr>
              <a:t>travésdel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 Sello Digital VUCEM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1472" y="528638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Para que el usuario tenga la certeza de que se genero correctamente su sello digital VUCEM podrá abrir el certificado generado y en los detalles del certificado podrá ver el identificador OU =VUCEM, que significa que dicho sello es exclusivo para hacer tramites a través del portal de Ventanilla Única.</a:t>
            </a:r>
            <a:endParaRPr lang="es-MX" dirty="0"/>
          </a:p>
        </p:txBody>
      </p:sp>
      <p:cxnSp>
        <p:nvCxnSpPr>
          <p:cNvPr id="8" name="7 Conector recto de flecha"/>
          <p:cNvCxnSpPr/>
          <p:nvPr/>
        </p:nvCxnSpPr>
        <p:spPr>
          <a:xfrm rot="5400000" flipH="1" flipV="1">
            <a:off x="2821769" y="4036223"/>
            <a:ext cx="2071702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118373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 dirty="0" smtClean="0">
                <a:latin typeface="Times New Roman" pitchFamily="18" charset="0"/>
                <a:cs typeface="Times New Roman" pitchFamily="18" charset="0"/>
              </a:rPr>
              <a:t>Implementación de las OISAS piloto </a:t>
            </a:r>
            <a:endParaRPr lang="es-MX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500042"/>
            <a:ext cx="7215206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En la primer fase de implementación de liberaron las siguientes oficinas:</a:t>
            </a:r>
            <a:endParaRPr lang="es-MX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857232"/>
            <a:ext cx="4214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MX" sz="1400" dirty="0" smtClean="0"/>
              <a:t>   Toluca y Progreso el día 20 de noviembre de 2012.</a:t>
            </a:r>
          </a:p>
          <a:p>
            <a:endParaRPr lang="es-MX" sz="1400" dirty="0" smtClean="0"/>
          </a:p>
          <a:p>
            <a:pPr>
              <a:buFont typeface="Wingdings" pitchFamily="2" charset="2"/>
              <a:buChar char="q"/>
            </a:pPr>
            <a:r>
              <a:rPr lang="es-MX" sz="1400" dirty="0" smtClean="0"/>
              <a:t>   Piedras Negras el día 26 de noviembre de 2012,</a:t>
            </a:r>
            <a:endParaRPr lang="es-MX" sz="1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85926"/>
            <a:ext cx="87154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resumen de solicitudes que ya cuentan con un dictamen en el portal de la Ventanilla Digital en el periodo del 20 de noviembre</a:t>
            </a:r>
            <a:r>
              <a:rPr kumimoji="0" lang="es-ES_tradnl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 06</a:t>
            </a:r>
            <a:r>
              <a:rPr kumimoji="0" lang="es-ES_tradnl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diciembre </a:t>
            </a: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2012 es el siguiente: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71472" y="2357430"/>
          <a:ext cx="8001025" cy="1165860"/>
        </p:xfrm>
        <a:graphic>
          <a:graphicData uri="http://schemas.openxmlformats.org/drawingml/2006/table">
            <a:tbl>
              <a:tblPr/>
              <a:tblGrid>
                <a:gridCol w="1454587"/>
                <a:gridCol w="1054535"/>
                <a:gridCol w="1054535"/>
                <a:gridCol w="929719"/>
                <a:gridCol w="929719"/>
                <a:gridCol w="976125"/>
                <a:gridCol w="976125"/>
                <a:gridCol w="625680"/>
              </a:tblGrid>
              <a:tr h="1905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Solicitudes dictaminadas en  VU</a:t>
                      </a:r>
                      <a:endParaRPr lang="es-MX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Solicitudes para revisión documental </a:t>
                      </a:r>
                      <a:endParaRPr lang="es-MX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Solicitudes para Inspección física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Fitosanitaria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Zoosanitaria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Acuícola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Fitosanitaria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Zoosanitaria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Acuícola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de autorizaciones aceptadas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222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624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de autorizaciones rechazadas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165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</a:t>
                      </a:r>
                      <a:endParaRPr lang="es-MX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163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2F2F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</a:t>
                      </a:r>
                      <a:endParaRPr lang="es-MX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1"/>
          <p:cNvGraphicFramePr/>
          <p:nvPr/>
        </p:nvGraphicFramePr>
        <p:xfrm>
          <a:off x="857224" y="3643314"/>
          <a:ext cx="7000924" cy="270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57290" y="714356"/>
            <a:ext cx="6572296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Implementación de liberaron las siguientes oficinas:</a:t>
            </a:r>
            <a:endParaRPr lang="es-MX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28662" y="1428737"/>
            <a:ext cx="7572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MX" dirty="0" smtClean="0"/>
              <a:t>   Liberación durante la primer quincena de enero de 2013:</a:t>
            </a:r>
          </a:p>
          <a:p>
            <a:pPr>
              <a:buFont typeface="Wingdings" pitchFamily="2" charset="2"/>
              <a:buChar char="q"/>
            </a:pPr>
            <a:endParaRPr lang="es-MX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s-MX" dirty="0" smtClean="0"/>
              <a:t>Coatzacoalcos</a:t>
            </a:r>
          </a:p>
          <a:p>
            <a:pPr marL="342900" indent="-342900">
              <a:buFont typeface="Wingdings" pitchFamily="2" charset="2"/>
              <a:buChar char="ü"/>
            </a:pPr>
            <a:endParaRPr lang="es-MX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s-MX" dirty="0" smtClean="0"/>
              <a:t>Aduana de Carga del AICM</a:t>
            </a:r>
          </a:p>
          <a:p>
            <a:pPr marL="342900" indent="-342900">
              <a:buFont typeface="Wingdings" pitchFamily="2" charset="2"/>
              <a:buChar char="ü"/>
            </a:pPr>
            <a:endParaRPr lang="es-MX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s-MX" dirty="0" smtClean="0"/>
              <a:t>Matamoros, Tamps.</a:t>
            </a:r>
          </a:p>
          <a:p>
            <a:pPr marL="342900" indent="-342900">
              <a:buFont typeface="Wingdings" pitchFamily="2" charset="2"/>
              <a:buChar char="ü"/>
            </a:pPr>
            <a:endParaRPr lang="es-MX" dirty="0" smtClean="0"/>
          </a:p>
          <a:p>
            <a:pPr marL="342900" indent="-342900">
              <a:buFont typeface="Wingdings" pitchFamily="2" charset="2"/>
              <a:buChar char="q"/>
            </a:pPr>
            <a:endParaRPr lang="es-MX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s-MX" dirty="0" smtClean="0"/>
              <a:t>Febrero de 2013, programar liberación de tres oficinas mas.</a:t>
            </a:r>
          </a:p>
          <a:p>
            <a:pPr marL="342900" indent="-342900">
              <a:buFont typeface="Wingdings" pitchFamily="2" charset="2"/>
              <a:buChar char="q"/>
            </a:pPr>
            <a:endParaRPr lang="es-MX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s-MX" dirty="0" smtClean="0"/>
              <a:t>Febrero-Marzo 2013  programar la liberación nacional del Sistema.</a:t>
            </a:r>
          </a:p>
          <a:p>
            <a:pPr marL="342900" indent="-342900">
              <a:buFont typeface="Wingdings" pitchFamily="2" charset="2"/>
              <a:buChar char="q"/>
            </a:pPr>
            <a:endParaRPr lang="es-MX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s-MX" dirty="0" smtClean="0"/>
              <a:t>Primer trimestre de 2013: Liberación de los trámites de exportación zoosanitarios, fitosanitarios y de sanidad acuícola.</a:t>
            </a:r>
            <a:endParaRPr lang="es-MX" dirty="0"/>
          </a:p>
        </p:txBody>
      </p:sp>
      <p:sp>
        <p:nvSpPr>
          <p:cNvPr id="21506" name="AutoShape 2" descr="data:image/jpeg;base64,/9j/4AAQSkZJRgABAQAAAQABAAD/2wCEAAkGBhQREBUUEhQUFBQUGBQXFxUVGBgYGBgYFxgVFRgcGBgaHCYeFxwjHRQVHy8gIycpLCwsFx4xNTAqNSYrLCkBCQoKDgwOGg8PGikkHx8pKSkpLCosKSksKSkpLCksKSwpKSwpKSksKSwsKSksLCkpKSksLCwsLCwsLCwsKSwpLP/AABEIAMQBAQMBIgACEQEDEQH/xAAcAAABBQEBAQAAAAAAAAAAAAACAAEDBAYFBwj/xABHEAABAwIDBAYGCAMHAgcAAAABAAIRAyEEEjEFQVFhBhMicYGRMqGxwdHwBxQWI0JSYuFTcpIVJENjgqLxM9IXRIOTlLKz/8QAGgEAAwEBAQEAAAAAAAAAAAAAAAECAwQFBv/EAC0RAAICAQMEAQIEBwAAAAAAAAABAhEDEiExBBMiQVFhkQVxocEyQlKB4fDx/9oADAMBAAIRAxEAPwD1NwTAIyUOZdRxiSISDk+dADQmRyhJQAJTQiTJ2FDJJ5SlFhQyEoiUKdhQLggIUpKAosKYEJQjSRYUwIShEE6LCmCAnARJwlYUMnhEnRYAwkilJFjoFIokkgoGEgEScJWOgYSIRpIsKQOVNlRSlKLCkMknlJFhSHLkxKEuQ50bkhpyUEpi9ABlyaUBclmQAcpFyjzJF6AClKVHnSL0ASZkpQZ02dAwyUBKbMhlMA0kOZLMgA5SlAHJByAJAUQUWdEHoAkTygD0usSGSSko8ycORYBpnOAEmwG82TEoKzjEgi17zGnK6llJDYXGsqT1bmugwYMwdFYVbBPHVMMBpcMxDQQJcZJEtDudwp8ymMrKqgkkBKQKqwoNJDmTSiwoNJBKSLCiAuTSswelh/KPWh+1p/K31ro7bOTuxNTmSzLL/aw/lb6032tP5W+tHbY+7E1EpSsuOlh4N9aF3S135W+tGhh3UaqUiVlD0tdwb60P2udwb5FGhh3UayULnrJ/a53AeSs4DbzqzspAESRaxLQXBpO6cpUuLSspTTZpZTErJO6WPBghoO+yA9L3/p8lWhk91ezXZ0s6yB6XP5eSY9L3x+HyS7bDuo1+dLOsb9rX/p8kh0tqcvJLtsO4jZhyWdYz7XVP0+SJ3S18AiDPEQZ7j7RZGhla0bHMiDli/tdU5eQTjpdU5eQRoYu4ja50+ZYn7YP5eQRHpfU5eSNDH3UbQlPmWK+2FTl5BL7W1OXkk4MO4jaF53XNuXek527cslQ6S1XZYbMzEBt4BJ13CLoKvSSs0kQJHdvkDTx8lFGmvZM1WFqAMY0m+QEBxGbLJEgakbpVoOTbBpgszFuYmjSkEAumCSOO8W5rgbc2lWw5BIytMDce12s2U729kETeCso03RrLZWaGUpWKHS9/LyCJvS154eS17Zl3YmzlKVjD0tfy8gh+1z+ITWNi7qNsmWK+1tTiEk9DDuIzLqnD5+CYvPzdQOIn33sgJ+YPxXYcFFo1DzQCqVBnnf8APmmbyn58UDLRqJZtwPzqoHDj+/tTiIN4sOOspWBI5xQ9ZzUJcO/wj1oXGNxSsCfrOa73QuqTjKTJEOdJtezXCRPes0X8vUtB0KxIGOw4AA+8OaRchzSBlM2g3+KzyPxZri/iRR2w+MRVFmhtR7QLwA1xaN/Bo1VQvXe6ZYil11am1jesFR0vFPJlvmN2v+8JkC40k8FmSY3EpY5XErJHTKiZ1Ycfnghz63UObf5z5bkxcVZmTmpFp0Q9ZI/dRF3zcevRSU3kaQfAH1EQlYCNW6cv70AJHCeB+COSd2vDRIdDh88U4PuUdzPthP1263kPkcUMRJm8vngnLxG/58FCa8iOyI/SAd+8CSjFNwEhriAPwtJ8oU6kuWaLHJ8InoQXAOJDZEuFoHiPBdGjgaZdlzvLwCTaGkWIyvy3tGm+eC43X9knLXaI30ax0ub5baKtszpdRZU7LiQQRoWgk6WgmfDxWTyR+TojgmtnE1WHoZmtDahabmGupPkETq5txDmusB6Q3RLtwJddteoYscrcOYM5o/6fC3dzVCj0xpHeJmwBJtzsrdPbdQgnqXGD+CXTrqQLLCWSHtndDp5/BYpYUh2UV6mYQSB1MxIIsGTF2juhS1WNqNZTLiQJ7ecAl2Rpu1oymWtc60Rdcp/SoNPaZlb+Zzmi9lZw3SRrtGkgjUWPfcC2t54KdcFvZXYyN6dJcx3RptIBzyWNLS4S9vKM1oaIO+5nkuBiXhriGklosCTMjvgTeYMCYlbDamMpYp1CpSpuazD57PDe24ZYsHSbjfqsNiGEWdv7Ws663WuHMpukzk6jp541bjSJRiD+yaTz8lVD9I9/rSzcfYV0tnCXJ5ny/dMq2bl/td8E6AJK9SDex4QfJJtbT9/ghfWAvu5n/kJMxg3mw/U4R4roMAnVDz8NE0b4PlKd2LBAGo3XmO+yQxQ0ys74k+1AwC75ghIVhv8An4I31ovkAH6RHfzQkg6geN0qARqt3H1IXVR8/wDKHINRlCbPxI8ykBJmG8rsdDoOOoQZ+8HsK4RrDvPfK7nRAD67RvPbbw+Kmb8WaR5RJ05bk2hiJgS4OANiZY0yFwOtB4d8X4+K0/0j4cf2lUn8QpHSfwROs6hZapbcfnulZ434ovIvJ0OHCZPsHuTCqOPn8EwqDfbvsilrhaOUuHvKbmlyEcU5cJgk8/nyVJ22Kc3JsYuHWvG5W3kN9Ko0DvJ9hWXxNIS6HgiSbNdxnWy58mdcRZ6GDopbvLH/AH7mmoY6g4x14HdTqu8obqug2hSIGV9ZxP8AkOaPN7m2WBbjHNEB7h3OI9hU2H2q8OH3r5H6z8VjLLP0zdYMH8y+xtjsXEOd91UyiBZ7GvjyzXPCVVxezdpte4U2Vq1No9NtABhsCbZd17rYfQ3thpZinYisDlNENNV85QW1CQ3MbaCwW32l0uw4puDS55yuAyNMTBA7RhqwnNp+TN4U1WKH7nz3Q6UYjRr2D/0qQH/0lWftNXP/AJim3jlpNLo5EtF1DjsHi61TNVy1Hw1tiNBNoAjeosP0QxbjamPFwHDihOL4ZrKGSO8kzQYPENfBrYljudbEMHeMlNjo811cBsyk8Sw0KjQYJpUaLgJv6VRtzG6Fm29AdoOs3Dl9yYa9jjw/NwhaDonQqYalWpVmFtVlchzSW2d1dMwSCdxBWOduEXKJr08+9LRI7z+jVE4bE1ab6zH4ek+qIFFjZDHuHoNn8PELCdEtq1cZi6dLEVajmObUJAqPHosc4fisJaFrMTXNQhjnPFNzKpeym4sz5TTDQ872nrDZV8NsForYdtCgBnfXa12SC+KBiXOvHpWlRDM3Gpcmk8DhPUpUjqnC4ajWp5Ws0qyb1DYMAkuJ5qLGkV8SY7LW0majhVqbtN6Lb+xqmE6p9XL2utAaCTFqZMkD1BczZ+PAqvNQx92yBBv23nTeuduS2fwejCEWtcHe/Js9lUqFPBue94Dw6vDS6NHEDstvu3rLbbwVPPT6uDNJhMmxJLpMkx4DhyXf2VhgcO7EF+RodWeIDZAbUdc5uzNtPNVsc9mciqSagDc2caZm5rFjcrmkEXBN5uYXo4oaZxl9D5vq8jcZwf8AUcGhgGtINUFwv6JkQATwMD1ovrBFmDJMWaZ9YHshWK5pk9m/CGxGvEwVK3D53gNDQSdD7vj7V6Vr2eOczO/9f9Tkl2/s9iP4Q/p/ZJVcRUzJ1KRBtHhln2XQ5I1n/b8LJOo3kNbfSOHdwTdSdQIjg0rpMBs3iO4z7UTMo3HxPuKFjCNHWPGQncYvmHs9qQErTw9gKEstcOtyKh64E6MJ3TBJ8NEiJ3M8THsSch0TdbuII80pB3+aha8n8MzvDxHlKlyn1xoPapux0Jscj5e5dnomB9do/wA7fD1d6yNTbdIEhri4jcBN/ILv9DcSHY2iQ6gO2IaKgdUPc1oPPUrOUlT3No4p80dv6Z6hp4hzxr1NIt3xD3grzSjtOqSZcSBa7Q25AIsPHyXqX01YemcRSL3O7dEtDAGgHK86vdpGbQLzyhsOibta/vzj2yvNzZkkke/0fRSm9arn3/wgZtZ7dBT/AKAn+0NQa5fIj3qw7o/OmYD+fN7G+9Q/Zd7jlb1rtdAD6gFzx0S/yenOPUY14/oc6t0srOnLlaOUmB4qt/aj6hhxcQdxcY8tPUtA36PHx/ij/SPWuZiujRZUAp1GmxzF5a0A8LTK0jPGnSOLJh6lrVPdfnYLcXSZGalm0/F+3uXWodKMOxo/uYduvWIE/wAraYEKu7ow3K3NiqWafRYxzt2monyHih+xdZ2hsLy5jm243RcZckN5Uttl/ZHTo9NxECgxgIBimKQIuR6TqRM85UTeklDNL8O9xJnM6o13fbKB6lVpdCKwEipSgixJcAb7rK436NMa5pc0UsoBcSXuAhoJMS29huT7OrdcEx6xQ9qzW7LNJ9JtVlLI14JaC69nOYZDYaLt3J8bW6tjchdTIqUB2HvAg1WAj0rggkeJXO6M4icDh7fgdv8A8yoVaxEHJMQK2GvoB98yZPxXn6mslfU9lwjLA5Nb1+x7IawBIaCYmzRb4BeTYqgX43HE9n+9OHE2pUVv9odMqLCQyapn8Nm/1Gx8JXl/9qvfWxbxbrMTUJAv+Ck2x1m3Jb5GnFqzy+kxTjkUmqRouj7qFHFh1dzGtbQqnNUIjMatEWEawNyLpL06pOxOFdh2l/UuxDpdLGkmiWiPxb+Sy7sK+rUY3RzmuIL5EgvpgGbkzkcABOhR4PZ7OsoPqE5Sa2YEGOzlYZEh2hvOXuN0oa6pHTlXT25zlb9IsbS29XxlVgqwcgqlrGNgNEMLjvJMCZJ3IaOx3Prhpm7KJhsElrnvLovqGkkxm9E21jQ4Xo65jqMFj20xXDi5phwqVAYAI1ygid1rkLqHZ1POHlrS4ANBiwDQQA1t4s4ibmCtY4U3cjmy/iLS04lpRn3bBr1MOaAqFjOteCHHslnWvc1zSJD7OAiBJEk2EHjsOQ9wzU31HFsudZ2bKGNa1okhjQAAOMnU21LNbmGgXcQYAGpJMWEjTksViqTauIORrmt7RzOABtJgGNXHfGpXVjirPHzSlJW/ZedgaDBlfSrVnQZsWaxfK4+lzNoVinXFNnZbWphonI17YPNz25omCDEblHs+gW0wXU2gkwzO3OINyXikBMZeUc10MNXrSGOuLQQ3I0nflOa0QNbnSF0XuYKJn/7Ud/mf+9S+CS1kj+F7f+xJVYaWeXljp3zxsL+BTOc78Wk/IsPgoXgnj+/mjzu0JPnPvXZZxE78O4NzOBym2YggeBUDh38rEn4Jiwga+sCPd5oW1o1cO+WH3phQi8N1tyi/jBQ1OrI3DlE+9DVxTBYua4cQB3agGyBuPpmwynuDoHedCpaL0slytMwRbw9hXI2zjqlJzQ14AcCbAbjC6rMS19gMxv2QCDYSbGDoJnguHtxvWZX02vLQCCdWj8QE3jR3ksc20HudPTx89wcHtlzRZtI66sj2ELU9COkFSrjKFMtpw54uGkG0utBjd5BY7D7IrPourNaTSaSJ7O6JhsguAkAkCLrqfR+9x2hQ0hji5x5AET5uC8ztq7PYeeoNP4PWPpo2oMM3DVDSp1sxqMipmgWa6bW8F5tX6XMIP90w7QL9ljOF7lhXpf08bOdV2ex1MZjRrNc4ASQ1zHMmBuBLfPkvCfrUg6X5pzV8GeKdcvg0NPbWHOuFBPe33NCmqbUwoBPUvZpPVkg+fWLgYSkXuY1gDnPcABMXcYFz3zK6O0+j+Io0jUfThjSJIc074BibiSs+2jfL1Ev4Ux8XtmlVhmR7WiwzVKryBM6B8ak7l2ujGxqGKqtosq1zUIcQO1TZYSby46BYdlaCCVs/ox2ixu0aZJsGVtAT/hnks80WovSXDNS9Gs2x0OOBwdevSxFdr6bCQA4EagXJbmOqwdHpZiSJNZ511ymLn9K9E6c9IOswGJa1sA0xc6+k0mwsN1yV4nTrEbyP+U/w+U9DeQ5M7jllcWfSXR2gz6pRqOaM7qVN73kCSXNBJJOlyoNpbfpinUAJeerqAhgmOy4XOgCzWyKzqmDw4c5zmilShp0HYbuFj4yU+OxbAyq2czm06pLW9pzQG3JA0AtOhuFo+tvxijaH4YkteSX2M50bqEYGhEei7/8AR47tys4pxyifz0TfWG1WOMDuB8lb2ZgG0MMxtTM40zUphlMTJD6jgOsuInMBlDibWmVzcDiKtUiiaLg7PVqOZlLiwNBDMznDPAJLYsJdfW3MsLc7O19bGGNQirdHa2liure0Phhe7RxGcNzQT1bZI3+kWi2qi2XhwXVGS0OrVHjPUaLFwqXi7QS2m06O0gRK1mG2Q1pEMaIJMvAcZiJDPRBjebngVYwezadBrW025ctgTd0Rvdr+JaxwpHLm65z93X2M8eiTgxuWvUBDKbDUgtMB4AFMTMQ4i5G6y09DAsa7MZe8CA95zEDg0WawcmgKtj8X2HRrLTx0c0mBvsN6KttppcW0u1A7RsA3v+dy0tQOaMMmbhfsW6tXKPDX51VVlFz/AEpa23ai+8dkHWw1uq31tr4a5zRN5c11+6x48pnQqeni2PqFrDmdP+J2YE20bM83Ru42bbkHhC6Vv5KdfZz6rgGEtDc2hqZgJkkxOYzPqg6RPT2KA6HB8SARkcBuAJLnGONp8FYx9WoCP7tnBsS1xcZ/08eOUd+qoVNoVKZMYciRAzVHCIg9nMYaJ5aFaw24OedN2zufV6TakA/eFt71YOUiCe1BPhC5u38ZRbmNU1g63YpuygkCbiYHfE+6pU2i109cxjBaM1VrYJFyS1nb10M6eK59fFMLOrbXEXMBxJmZhoDQ02tIINu+dadmUntsU/7Yw/8AArf/ACW/FJBkofxa39LvgnV6TKzNvpMMxJ7h7JugfTp78gni7f4wuZidoDeXkDSBA/3xHhCrjEZ3dkPIO8vB9RtOm8rtTMFj2OpXdSYYgc76e0KEbSaLNaw85BI9VlSdVLRBGYbgS23m4woXtLwRlMcBl9gKbZaxo7GGxBfUaHvbTY6Zc0t0G6YhpMxLrSQpm7OJxDWU3nqy+CHQXN1NiDDpbJB3w4H0b56mZNw8WjefWT7lSxuGy9qmTGhDbR3Ru8lhmUnG4m8EuD0bDdGy1pqseQ+nLoDWhs0zSMkGS3tOdOW3ZMASi25sCgKBcXZ6Tg2uQDDgC2o9g7A0hsGdJ1tK8yp7YrCIrVRFxD3W7rq7R6W4toyivUyxEOIcIGguDZcbbao3UaNP0cq9X1zqlEOD+r6tlIHqcjcwNocXembOknlMrlbI2h1GIqVDSe0VXgMhnogOJIgaQcsgcFzmdIa7pbnEEzGVsaRaBbwXToYh746w5o0JAcdGjffRrfJTFNMmTfDNh0u6UtxWKbVLKjKbG1acFwgtyPghoiA6owNlxBEab15thcS8ZWhsZnhxzNAzZfw35zabytTRoZrk3uQYFgSTrrq5xnmZVlmCNoO8Ed40N9+9TpY9ZxqlEisyq1oLmuY8ua50OcC1xIBaI3gxYGYsF0Np7YqVqVSnlPb7IBiJBBILgZ1y24q51Th2ZMcJgX1spmt4k31vr38VooOiHlfsyG1thBtNpYDIAD2mZzcb6aXi3kVd6CU+pxzXvc0Na2sHSdM1JwBNoC07sEypZ7WmwuZmBO8HmfMq5gsCynORjQXCDDdQYkEnUWFuSiUHVDeTUcXpH0tw9SjUw1PO972uGewaMsuOtzZnDeszsXYrKlPrZJAD+ySCC5rXHKTGkXJMQJXplLZtFji80qLXOJOYtYCd5uRwXQpYljmw0gtda1hldbhexMcxuUrGox2Y4zS2SOfgnUqOFpZiTkbhZDzkYBUFE3LDmfDKhcebdFmKGMr169djQavWMOWmxoaymHBrZhnZaS0NBLjq0SVpqHRek+u4VC5+XIG05LQ1tMMY0Egy6MugiJWq2bhGsZlptYxoPosGUWtfeT3klSoJcFvJKWzOds3o+9js9R7g4PxNmuLgWVKtRzZzHKCAWmQJERwXVw+DZTJyNALzmefxPO8udq49/BE15BOabaqN2MBeGt7bjpGnieG9V4xCMZTdItZN+nsUGNzikH02GpmJAIE6ZRpvEyJ5FQPwNd7oqREnK1jmybeUAEHj3K5R6ymwGpDcl7AkAbry0b+Y4byo1OR0dqGOrdv9Di1ej5qBpPWudm9EQGNEx2jHZHdfknxWzWg9W+owdklrL5QTeRkaQTruOi7tbbdJjA91WmyRbNuBvIDGmTfdzXPw3TWllPV/WMoPpdUajSBqSJBE30vYpKFCyZ3Lb18HKo4GlTcHfeVHaEPc4MvrOYNgX4WsrdQ08K4VKtJrA4tLXBzS0gflkNLiJGlo4m6m2x0owjwC99GobFsU3lwdAvlLo13nSyyO28dQqtaBXkU4htanLgDY5DkFrCWkALTS2ZOV8GzqbRp14FLFBl/Qa6kc0iBcGb33T5Lg7R+jyqZearXOkdt5cRljfmcRqeO9VMPjsAyjDav3stdm6oPbY3Bpu7RZcyNLSFYdj9l5MvXVzmDs+RlQNJO5rcuUNzXA3cVpFGbl8ma2tgXUYY+rTiAW3E8TENPqnvXKZjAy4BEGzpme8G3qT4ujSD3dVUqGnJiWBpjmZ18FXdlbrmJ5mx8iuiJyye5f/typ/E9VP/tSXO+sD9PrSV2SV3YZjRcOni25HeDYKOphm/mrRznVM8ZrguvqL277AkKocJf8Z4CCPIQt3t6NF+ZbGHi8OIjeAJ9evOJTjJvD419KIH9Khp08v8QE7wPbB9aKs8lwD6jtfRBYI3+iTc95SbBIsNezUHhYtGveRfwRCs4y0OHLsjQ90hRjGgSOsqEC0ANkc5n2KwzBGowOY+o7gHuLfJUnZPBnMdg8jiAQRy+e/wAlE1q1VfodXqNbVeKgbuJ7Uie8xvuuFiNnmm7K4X3LjnB22dEZpoLA4KT88VoaVENG4cTawVXZ+EhjSSGA6E7+6LrrUugmIxTRlyvaSIh7W257wYO8arJukC8mTYbK4Wc0i2/5kW9q6LaUrRYX6I81RtTNkhrA2mYkQA0kka2Ft9zc7+0Po2LjeoABpCxjNsucEuDCHZ7nGB7QF0MF0Wq1DE02nm6fYCtb9hAw9kkneT8VawnRSox0h8Tu19Uq9bM9BnqfQkt9Oq3ua0+/4KrjdntYQAXwf5mm2oBHnqF6dT2QwDtDMeJXO29sh9WiKVPqx2m6tIAbB0AFpsk5P2WoL0ee1cO0MADWgiTIu6SSSJMmYHFUy8tIEnXs21nhxK3eD6FQSaz83FoGUC3Mk8LyF0qPRGgw52dlxvmBmI/KXE5R3JWPt/LM7s/Yr6jes/6dQZRkdrBEdoAWJF8upVmjs/FuJApsYAR2nucCeJDQ2/n4LsbVxbcOwdX1RzOhxqPDQRlIkuJuQYtyOi85wnT2phqzi2oHMJvTOZ1MXPoRoeaH5CUo43xf5m6ZsYMn61UzSZAymCd0ROYX0I8FZxG0KYBp0zleW9kFhDjltIDss+E+CyuH+lxrpFSmwt/M2Ru3tJ4xoSq2M+kVubrKdI1HO1kwGCL5D2iCd+5TSRo8rl7NS/a3VFoNQVHNLcxqEAxfMARIbFo1kg3UpwlTFPAexwZFyXSLz6Ijnx0WBxf0lPdOSlQZJ9J81XmPRkkiSL6hVcb0/wARVIBqANEdlksuLWA79xTJ1I9Rq7CpMZDCxuWHOlgqHsgQYJsYG4LEdO9rlrWuw+JY8WD2ZqUhw7U9XB5CBpfRY6ttwuEEC+rtXnhmcRfzXPxDWuNgZG6T8j9yrSIck1RWr1XPMuN7mZ1J1UZpaSfM/vJUz2jQe0hJgPcfE+tVTIpIAPAsI8OHgpWO3j4epMRwAvO+PeFG6j4HmfkrZR2MG9yy9hN4A05D1IXUN4Ed2nsuq/VECxB8TbzQ9bz81pZBL1Pd5FJR9a7iPP8AdJFjKFfHibyOUKF1drtS7+qB4aK1S2URoT4QfaVMzBgkfdy7jb26+S18jXXH0UerY4QC48mmfWbKI7OA1aQOZHv18l0upDD+BvENF/MG3mq+Ia0kgguB0MxfUGRI8IUuhqZVOFAIgNPCajfd7F2diYyJYYJPokHSNb71yxQcNBb9Qkev9kHVuDpBykaFsgjuI08FNpDe57ZsXbeFfT6ms80XACzrNk6wDcK7i/o/wuIactRhDrggAnwMrxyh0gxEAOe18b3tk+c/FanCdOurY3LRqNc3UsrDKf8AS5hAWE5fBSo2H/hXh7feP7MaCbDxWq2bsVlJoaS58GxdEzwt3LA4PpvTqt+8r16DubGuZ/WxsjyUtDalNz2zjGvAMz1pnvAhYsu0epUGgaKdZnZm2GBpIrZubrR3SdFHiulrWT95S/qEj1wpoqzWZVDUqhvhdY6p0+IBDMj3WiDbyBPtXE299IdbJlFJrZ1dMjyQJzR3+kvTmlSlsPztu2HACY/EW3i682rdOMQx7nsqxmdNzbuNy5w48Vwto7RdVcZLp7reQXPOFJvMDnIHrToxc2bGt9KOLdSLC6hlNiLuJHAlzpvp3KOt9KeLIyt6pjYjK1gIjxlY51OPxDyKQH6h5FOhamdLHbYqV3Zqtz/IPYLKs2DqD5EBQFvNOJHEJ0STtYNw+CTx+k+XvURrn5KJtUnnylCiVdDnEE6D4IH1TvjzUhrcR70Yq8vYnpCyKnV4wpetnn7R71E97huCDrjzHkqSZLr0Sgd/l+6kAtobSqwB1DlOx5AkuA7uPcqSJbJC474PPT1QhcGbyR4qJ7jyd5X7kwrCLgeQN1oiSVrWHR8jmpBQYdCD3qkawn0R5FJmIG7KPCJ8ZRqoRe+qji31JKLrv1N8ymRrQEdbEOBPZE93sQuq1HDUxwFvYrOJeJjK4/6QgMBkjLNoaQT3k2getbV9RELKJIuLcyjbg7WyjmI9uqVLEmfRB7gpuvcbCAeEGw9yLQbkH1DvPh71E/A8irL6Lie26d8D50UD6g5m/G3mpkrQJsajTI0U+Y7ss9yqBx4eZ+SjOOPE+uFzSRqi4x1TiL+HqIVijUO9zZ5D4Lk/XHbnDxJUtPFPG9vn+6hoZqMLkiHTNrfDfCmdRpzeJ/UY/crhUsdAGalnHeQPM2Vlm2w0Xo0xP+aJG+5Deamikzq1MI2MwcwAfzkeTTJVHEtp5TlDnEaua1zAL8ahse4KD7Tt/ILaXJHiSQPGPAqjitvl5jLYC0GAD3R38NNyNIOkNiMQRYgAToC3NPMxIVWpXB0B8SoXGdWx88yk3TT2K9JnYR7pRgDe1vfJ9V1H5E8z83Skj8om+s+oH2p6QscuG4DyTseRuCa3G/kiaDzVUKwxB3R8+SFzCN8JnO53TNqnj8+5FD1DFzhvnyTtxRGt/BC59tFCKidBZZdUB3f7iB5ImgcPI/sqhKbrI0KBblyBz81KGt+SFR+sXvceCZ2JOkz3BMGjoPwp/CQeRUHVuHDzUAxBG+ERxR3IsRK49yiqUxxvzCJlc8VP1k7p7vm6tMClB4+ofBMujHI+X7JJ+I7RXqZh+rmYPq4oGVeEk+Ska0HUnyTFnAx/p95VfUgaTFyO7Nc+5L62QIEDuv6ygZRkwC2edvanq4Mjhbnx9qTbGP15OsHvATEudvBMcYiPIaKFwixSNQ779+iht+x0K/FC6FG58oJUUWkOHcLp2uPGO5IP3WjkEnOA3etKkMJ19/mipkDUTCKtiuw1rZHEAAAnQSd6hDOJSAltr+6QqcPE/OijLSkGX49ydCLQrgge5CKnBRARZHTbe5jn86p0QEEi2UbQNf2HxTVSQd3ggBNZ8yp6XHeqoKcPTAmrVZN4nj3aKLRTMrNPpNzdxgqJ4HPuQADn75QInsURMcUy6E4oMpKIxx80+Wd4SGgDKQBROpIS0oARJ70TXIHFM10JA0WQ8qRtUzKrtrcRKM1fBBFF369yPmfikqXWjikgWku1Gzfnpu3KKYMJ0lt7JLbaDRTzwCb66aKnnkcO6ySSpgRMugqFJJZMtEZ1QFJJItcCpNkiUqjYJCSSkpBMPslSZvckkgB3ugfFMCkkglhFqN4skkgzI8yZrk6SAGKUp0lRQ4KfMkkgQbSpG0w7VJJBSKzqcIYskkgAXpgEkkDCc1NCSSEMFzUIKSSYIeUkkkhn/9k="/>
          <p:cNvSpPr>
            <a:spLocks noChangeAspect="1" noChangeArrowheads="1"/>
          </p:cNvSpPr>
          <p:nvPr/>
        </p:nvSpPr>
        <p:spPr bwMode="auto">
          <a:xfrm>
            <a:off x="63500" y="-901700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508" name="AutoShape 4" descr="data:image/jpeg;base64,/9j/4AAQSkZJRgABAQAAAQABAAD/2wCEAAkGBhQREBUUEhQUFBQUGBQXFxUVGBgYGBgYFxgVFRgcGBgaHCYeFxwjHRQVHy8gIycpLCwsFx4xNTAqNSYrLCkBCQoKDgwOGg8PGikkHx8pKSkpLCosKSksKSkpLCksKSwpKSwpKSksKSwsKSksLCkpKSksLCwsLCwsLCwsKSwpLP/AABEIAMQBAQMBIgACEQEDEQH/xAAcAAABBQEBAQAAAAAAAAAAAAACAAEDBAYFBwj/xABHEAABAwIDBAYGCAMHAgcAAAABAAIRAyEEEjEFQVFhBhMicYGRMqGxwdHwBxQWI0JSYuFTcpIVJENjgqLxM9IXRIOTlLKz/8QAGgEAAwEBAQEAAAAAAAAAAAAAAAECAwQFBv/EAC0RAAICAQMEAQIEBwAAAAAAAAABAhEDEiExBBMiQVFhkQVxocEyQlKB4fDx/9oADAMBAAIRAxEAPwD1NwTAIyUOZdRxiSISDk+dADQmRyhJQAJTQiTJ2FDJJ5SlFhQyEoiUKdhQLggIUpKAosKYEJQjSRYUwIShEE6LCmCAnARJwlYUMnhEnRYAwkilJFjoFIokkgoGEgEScJWOgYSIRpIsKQOVNlRSlKLCkMknlJFhSHLkxKEuQ50bkhpyUEpi9ABlyaUBclmQAcpFyjzJF6AClKVHnSL0ASZkpQZ02dAwyUBKbMhlMA0kOZLMgA5SlAHJByAJAUQUWdEHoAkTygD0usSGSSko8ycORYBpnOAEmwG82TEoKzjEgi17zGnK6llJDYXGsqT1bmugwYMwdFYVbBPHVMMBpcMxDQQJcZJEtDudwp8ymMrKqgkkBKQKqwoNJDmTSiwoNJBKSLCiAuTSswelh/KPWh+1p/K31ro7bOTuxNTmSzLL/aw/lb6032tP5W+tHbY+7E1EpSsuOlh4N9aF3S135W+tGhh3UaqUiVlD0tdwb60P2udwb5FGhh3UayULnrJ/a53AeSs4DbzqzspAESRaxLQXBpO6cpUuLSspTTZpZTErJO6WPBghoO+yA9L3/p8lWhk91ezXZ0s6yB6XP5eSY9L3x+HyS7bDuo1+dLOsb9rX/p8kh0tqcvJLtsO4jZhyWdYz7XVP0+SJ3S18AiDPEQZ7j7RZGhla0bHMiDli/tdU5eQTjpdU5eQRoYu4ja50+ZYn7YP5eQRHpfU5eSNDH3UbQlPmWK+2FTl5BL7W1OXkk4MO4jaF53XNuXek527cslQ6S1XZYbMzEBt4BJ13CLoKvSSs0kQJHdvkDTx8lFGmvZM1WFqAMY0m+QEBxGbLJEgakbpVoOTbBpgszFuYmjSkEAumCSOO8W5rgbc2lWw5BIytMDce12s2U729kETeCso03RrLZWaGUpWKHS9/LyCJvS154eS17Zl3YmzlKVjD0tfy8gh+1z+ITWNi7qNsmWK+1tTiEk9DDuIzLqnD5+CYvPzdQOIn33sgJ+YPxXYcFFo1DzQCqVBnnf8APmmbyn58UDLRqJZtwPzqoHDj+/tTiIN4sOOspWBI5xQ9ZzUJcO/wj1oXGNxSsCfrOa73QuqTjKTJEOdJtezXCRPes0X8vUtB0KxIGOw4AA+8OaRchzSBlM2g3+KzyPxZri/iRR2w+MRVFmhtR7QLwA1xaN/Bo1VQvXe6ZYil11am1jesFR0vFPJlvmN2v+8JkC40k8FmSY3EpY5XErJHTKiZ1Ycfnghz63UObf5z5bkxcVZmTmpFp0Q9ZI/dRF3zcevRSU3kaQfAH1EQlYCNW6cv70AJHCeB+COSd2vDRIdDh88U4PuUdzPthP1263kPkcUMRJm8vngnLxG/58FCa8iOyI/SAd+8CSjFNwEhriAPwtJ8oU6kuWaLHJ8InoQXAOJDZEuFoHiPBdGjgaZdlzvLwCTaGkWIyvy3tGm+eC43X9knLXaI30ax0ub5baKtszpdRZU7LiQQRoWgk6WgmfDxWTyR+TojgmtnE1WHoZmtDahabmGupPkETq5txDmusB6Q3RLtwJddteoYscrcOYM5o/6fC3dzVCj0xpHeJmwBJtzsrdPbdQgnqXGD+CXTrqQLLCWSHtndDp5/BYpYUh2UV6mYQSB1MxIIsGTF2juhS1WNqNZTLiQJ7ecAl2Rpu1oymWtc60Rdcp/SoNPaZlb+Zzmi9lZw3SRrtGkgjUWPfcC2t54KdcFvZXYyN6dJcx3RptIBzyWNLS4S9vKM1oaIO+5nkuBiXhriGklosCTMjvgTeYMCYlbDamMpYp1CpSpuazD57PDe24ZYsHSbjfqsNiGEWdv7Ws663WuHMpukzk6jp541bjSJRiD+yaTz8lVD9I9/rSzcfYV0tnCXJ5ny/dMq2bl/td8E6AJK9SDex4QfJJtbT9/ghfWAvu5n/kJMxg3mw/U4R4roMAnVDz8NE0b4PlKd2LBAGo3XmO+yQxQ0ys74k+1AwC75ghIVhv8An4I31ovkAH6RHfzQkg6geN0qARqt3H1IXVR8/wDKHINRlCbPxI8ykBJmG8rsdDoOOoQZ+8HsK4RrDvPfK7nRAD67RvPbbw+Kmb8WaR5RJ05bk2hiJgS4OANiZY0yFwOtB4d8X4+K0/0j4cf2lUn8QpHSfwROs6hZapbcfnulZ434ovIvJ0OHCZPsHuTCqOPn8EwqDfbvsilrhaOUuHvKbmlyEcU5cJgk8/nyVJ22Kc3JsYuHWvG5W3kN9Ko0DvJ9hWXxNIS6HgiSbNdxnWy58mdcRZ6GDopbvLH/AH7mmoY6g4x14HdTqu8obqug2hSIGV9ZxP8AkOaPN7m2WBbjHNEB7h3OI9hU2H2q8OH3r5H6z8VjLLP0zdYMH8y+xtjsXEOd91UyiBZ7GvjyzXPCVVxezdpte4U2Vq1No9NtABhsCbZd17rYfQ3thpZinYisDlNENNV85QW1CQ3MbaCwW32l0uw4puDS55yuAyNMTBA7RhqwnNp+TN4U1WKH7nz3Q6UYjRr2D/0qQH/0lWftNXP/AJim3jlpNLo5EtF1DjsHi61TNVy1Hw1tiNBNoAjeosP0QxbjamPFwHDihOL4ZrKGSO8kzQYPENfBrYljudbEMHeMlNjo811cBsyk8Sw0KjQYJpUaLgJv6VRtzG6Fm29AdoOs3Dl9yYa9jjw/NwhaDonQqYalWpVmFtVlchzSW2d1dMwSCdxBWOduEXKJr08+9LRI7z+jVE4bE1ab6zH4ek+qIFFjZDHuHoNn8PELCdEtq1cZi6dLEVajmObUJAqPHosc4fisJaFrMTXNQhjnPFNzKpeym4sz5TTDQ872nrDZV8NsForYdtCgBnfXa12SC+KBiXOvHpWlRDM3Gpcmk8DhPUpUjqnC4ajWp5Ws0qyb1DYMAkuJ5qLGkV8SY7LW0majhVqbtN6Lb+xqmE6p9XL2utAaCTFqZMkD1BczZ+PAqvNQx92yBBv23nTeuduS2fwejCEWtcHe/Js9lUqFPBue94Dw6vDS6NHEDstvu3rLbbwVPPT6uDNJhMmxJLpMkx4DhyXf2VhgcO7EF+RodWeIDZAbUdc5uzNtPNVsc9mciqSagDc2caZm5rFjcrmkEXBN5uYXo4oaZxl9D5vq8jcZwf8AUcGhgGtINUFwv6JkQATwMD1ovrBFmDJMWaZ9YHshWK5pk9m/CGxGvEwVK3D53gNDQSdD7vj7V6Vr2eOczO/9f9Tkl2/s9iP4Q/p/ZJVcRUzJ1KRBtHhln2XQ5I1n/b8LJOo3kNbfSOHdwTdSdQIjg0rpMBs3iO4z7UTMo3HxPuKFjCNHWPGQncYvmHs9qQErTw9gKEstcOtyKh64E6MJ3TBJ8NEiJ3M8THsSch0TdbuII80pB3+aha8n8MzvDxHlKlyn1xoPapux0Jscj5e5dnomB9do/wA7fD1d6yNTbdIEhri4jcBN/ILv9DcSHY2iQ6gO2IaKgdUPc1oPPUrOUlT3No4p80dv6Z6hp4hzxr1NIt3xD3grzSjtOqSZcSBa7Q25AIsPHyXqX01YemcRSL3O7dEtDAGgHK86vdpGbQLzyhsOibta/vzj2yvNzZkkke/0fRSm9arn3/wgZtZ7dBT/AKAn+0NQa5fIj3qw7o/OmYD+fN7G+9Q/Zd7jlb1rtdAD6gFzx0S/yenOPUY14/oc6t0srOnLlaOUmB4qt/aj6hhxcQdxcY8tPUtA36PHx/ij/SPWuZiujRZUAp1GmxzF5a0A8LTK0jPGnSOLJh6lrVPdfnYLcXSZGalm0/F+3uXWodKMOxo/uYduvWIE/wAraYEKu7ow3K3NiqWafRYxzt2monyHih+xdZ2hsLy5jm243RcZckN5Uttl/ZHTo9NxECgxgIBimKQIuR6TqRM85UTeklDNL8O9xJnM6o13fbKB6lVpdCKwEipSgixJcAb7rK436NMa5pc0UsoBcSXuAhoJMS29huT7OrdcEx6xQ9qzW7LNJ9JtVlLI14JaC69nOYZDYaLt3J8bW6tjchdTIqUB2HvAg1WAj0rggkeJXO6M4icDh7fgdv8A8yoVaxEHJMQK2GvoB98yZPxXn6mslfU9lwjLA5Nb1+x7IawBIaCYmzRb4BeTYqgX43HE9n+9OHE2pUVv9odMqLCQyapn8Nm/1Gx8JXl/9qvfWxbxbrMTUJAv+Ck2x1m3Jb5GnFqzy+kxTjkUmqRouj7qFHFh1dzGtbQqnNUIjMatEWEawNyLpL06pOxOFdh2l/UuxDpdLGkmiWiPxb+Sy7sK+rUY3RzmuIL5EgvpgGbkzkcABOhR4PZ7OsoPqE5Sa2YEGOzlYZEh2hvOXuN0oa6pHTlXT25zlb9IsbS29XxlVgqwcgqlrGNgNEMLjvJMCZJ3IaOx3Prhpm7KJhsElrnvLovqGkkxm9E21jQ4Xo65jqMFj20xXDi5phwqVAYAI1ygid1rkLqHZ1POHlrS4ANBiwDQQA1t4s4ibmCtY4U3cjmy/iLS04lpRn3bBr1MOaAqFjOteCHHslnWvc1zSJD7OAiBJEk2EHjsOQ9wzU31HFsudZ2bKGNa1okhjQAAOMnU21LNbmGgXcQYAGpJMWEjTksViqTauIORrmt7RzOABtJgGNXHfGpXVjirPHzSlJW/ZedgaDBlfSrVnQZsWaxfK4+lzNoVinXFNnZbWphonI17YPNz25omCDEblHs+gW0wXU2gkwzO3OINyXikBMZeUc10MNXrSGOuLQQ3I0nflOa0QNbnSF0XuYKJn/7Ud/mf+9S+CS1kj+F7f+xJVYaWeXljp3zxsL+BTOc78Wk/IsPgoXgnj+/mjzu0JPnPvXZZxE78O4NzOBym2YggeBUDh38rEn4Jiwga+sCPd5oW1o1cO+WH3phQi8N1tyi/jBQ1OrI3DlE+9DVxTBYua4cQB3agGyBuPpmwynuDoHedCpaL0slytMwRbw9hXI2zjqlJzQ14AcCbAbjC6rMS19gMxv2QCDYSbGDoJnguHtxvWZX02vLQCCdWj8QE3jR3ksc20HudPTx89wcHtlzRZtI66sj2ELU9COkFSrjKFMtpw54uGkG0utBjd5BY7D7IrPourNaTSaSJ7O6JhsguAkAkCLrqfR+9x2hQ0hji5x5AET5uC8ztq7PYeeoNP4PWPpo2oMM3DVDSp1sxqMipmgWa6bW8F5tX6XMIP90w7QL9ljOF7lhXpf08bOdV2ex1MZjRrNc4ASQ1zHMmBuBLfPkvCfrUg6X5pzV8GeKdcvg0NPbWHOuFBPe33NCmqbUwoBPUvZpPVkg+fWLgYSkXuY1gDnPcABMXcYFz3zK6O0+j+Io0jUfThjSJIc074BibiSs+2jfL1Ev4Ux8XtmlVhmR7WiwzVKryBM6B8ak7l2ujGxqGKqtosq1zUIcQO1TZYSby46BYdlaCCVs/ox2ixu0aZJsGVtAT/hnks80WovSXDNS9Gs2x0OOBwdevSxFdr6bCQA4EagXJbmOqwdHpZiSJNZ511ymLn9K9E6c9IOswGJa1sA0xc6+k0mwsN1yV4nTrEbyP+U/w+U9DeQ5M7jllcWfSXR2gz6pRqOaM7qVN73kCSXNBJJOlyoNpbfpinUAJeerqAhgmOy4XOgCzWyKzqmDw4c5zmilShp0HYbuFj4yU+OxbAyq2czm06pLW9pzQG3JA0AtOhuFo+tvxijaH4YkteSX2M50bqEYGhEei7/8AR47tys4pxyifz0TfWG1WOMDuB8lb2ZgG0MMxtTM40zUphlMTJD6jgOsuInMBlDibWmVzcDiKtUiiaLg7PVqOZlLiwNBDMznDPAJLYsJdfW3MsLc7O19bGGNQirdHa2liure0Phhe7RxGcNzQT1bZI3+kWi2qi2XhwXVGS0OrVHjPUaLFwqXi7QS2m06O0gRK1mG2Q1pEMaIJMvAcZiJDPRBjebngVYwezadBrW025ctgTd0Rvdr+JaxwpHLm65z93X2M8eiTgxuWvUBDKbDUgtMB4AFMTMQ4i5G6y09DAsa7MZe8CA95zEDg0WawcmgKtj8X2HRrLTx0c0mBvsN6KttppcW0u1A7RsA3v+dy0tQOaMMmbhfsW6tXKPDX51VVlFz/AEpa23ai+8dkHWw1uq31tr4a5zRN5c11+6x48pnQqeni2PqFrDmdP+J2YE20bM83Ru42bbkHhC6Vv5KdfZz6rgGEtDc2hqZgJkkxOYzPqg6RPT2KA6HB8SARkcBuAJLnGONp8FYx9WoCP7tnBsS1xcZ/08eOUd+qoVNoVKZMYciRAzVHCIg9nMYaJ5aFaw24OedN2zufV6TakA/eFt71YOUiCe1BPhC5u38ZRbmNU1g63YpuygkCbiYHfE+6pU2i109cxjBaM1VrYJFyS1nb10M6eK59fFMLOrbXEXMBxJmZhoDQ02tIINu+dadmUntsU/7Yw/8AArf/ACW/FJBkofxa39LvgnV6TKzNvpMMxJ7h7JugfTp78gni7f4wuZidoDeXkDSBA/3xHhCrjEZ3dkPIO8vB9RtOm8rtTMFj2OpXdSYYgc76e0KEbSaLNaw85BI9VlSdVLRBGYbgS23m4woXtLwRlMcBl9gKbZaxo7GGxBfUaHvbTY6Zc0t0G6YhpMxLrSQpm7OJxDWU3nqy+CHQXN1NiDDpbJB3w4H0b56mZNw8WjefWT7lSxuGy9qmTGhDbR3Ru8lhmUnG4m8EuD0bDdGy1pqseQ+nLoDWhs0zSMkGS3tOdOW3ZMASi25sCgKBcXZ6Tg2uQDDgC2o9g7A0hsGdJ1tK8yp7YrCIrVRFxD3W7rq7R6W4toyivUyxEOIcIGguDZcbbao3UaNP0cq9X1zqlEOD+r6tlIHqcjcwNocXembOknlMrlbI2h1GIqVDSe0VXgMhnogOJIgaQcsgcFzmdIa7pbnEEzGVsaRaBbwXToYh746w5o0JAcdGjffRrfJTFNMmTfDNh0u6UtxWKbVLKjKbG1acFwgtyPghoiA6owNlxBEab15thcS8ZWhsZnhxzNAzZfw35zabytTRoZrk3uQYFgSTrrq5xnmZVlmCNoO8Ed40N9+9TpY9ZxqlEisyq1oLmuY8ua50OcC1xIBaI3gxYGYsF0Np7YqVqVSnlPb7IBiJBBILgZ1y24q51Th2ZMcJgX1spmt4k31vr38VooOiHlfsyG1thBtNpYDIAD2mZzcb6aXi3kVd6CU+pxzXvc0Na2sHSdM1JwBNoC07sEypZ7WmwuZmBO8HmfMq5gsCynORjQXCDDdQYkEnUWFuSiUHVDeTUcXpH0tw9SjUw1PO972uGewaMsuOtzZnDeszsXYrKlPrZJAD+ySCC5rXHKTGkXJMQJXplLZtFji80qLXOJOYtYCd5uRwXQpYljmw0gtda1hldbhexMcxuUrGox2Y4zS2SOfgnUqOFpZiTkbhZDzkYBUFE3LDmfDKhcebdFmKGMr169djQavWMOWmxoaymHBrZhnZaS0NBLjq0SVpqHRek+u4VC5+XIG05LQ1tMMY0Egy6MugiJWq2bhGsZlptYxoPosGUWtfeT3klSoJcFvJKWzOds3o+9js9R7g4PxNmuLgWVKtRzZzHKCAWmQJERwXVw+DZTJyNALzmefxPO8udq49/BE15BOabaqN2MBeGt7bjpGnieG9V4xCMZTdItZN+nsUGNzikH02GpmJAIE6ZRpvEyJ5FQPwNd7oqREnK1jmybeUAEHj3K5R6ymwGpDcl7AkAbry0b+Y4byo1OR0dqGOrdv9Di1ej5qBpPWudm9EQGNEx2jHZHdfknxWzWg9W+owdklrL5QTeRkaQTruOi7tbbdJjA91WmyRbNuBvIDGmTfdzXPw3TWllPV/WMoPpdUajSBqSJBE30vYpKFCyZ3Lb18HKo4GlTcHfeVHaEPc4MvrOYNgX4WsrdQ08K4VKtJrA4tLXBzS0gflkNLiJGlo4m6m2x0owjwC99GobFsU3lwdAvlLo13nSyyO28dQqtaBXkU4htanLgDY5DkFrCWkALTS2ZOV8GzqbRp14FLFBl/Qa6kc0iBcGb33T5Lg7R+jyqZearXOkdt5cRljfmcRqeO9VMPjsAyjDav3stdm6oPbY3Bpu7RZcyNLSFYdj9l5MvXVzmDs+RlQNJO5rcuUNzXA3cVpFGbl8ma2tgXUYY+rTiAW3E8TENPqnvXKZjAy4BEGzpme8G3qT4ujSD3dVUqGnJiWBpjmZ18FXdlbrmJ5mx8iuiJyye5f/typ/E9VP/tSXO+sD9PrSV2SV3YZjRcOni25HeDYKOphm/mrRznVM8ZrguvqL277AkKocJf8Z4CCPIQt3t6NF+ZbGHi8OIjeAJ9evOJTjJvD419KIH9Khp08v8QE7wPbB9aKs8lwD6jtfRBYI3+iTc95SbBIsNezUHhYtGveRfwRCs4y0OHLsjQ90hRjGgSOsqEC0ANkc5n2KwzBGowOY+o7gHuLfJUnZPBnMdg8jiAQRy+e/wAlE1q1VfodXqNbVeKgbuJ7Uie8xvuuFiNnmm7K4X3LjnB22dEZpoLA4KT88VoaVENG4cTawVXZ+EhjSSGA6E7+6LrrUugmIxTRlyvaSIh7W257wYO8arJukC8mTYbK4Wc0i2/5kW9q6LaUrRYX6I81RtTNkhrA2mYkQA0kka2Ft9zc7+0Po2LjeoABpCxjNsucEuDCHZ7nGB7QF0MF0Wq1DE02nm6fYCtb9hAw9kkneT8VawnRSox0h8Tu19Uq9bM9BnqfQkt9Oq3ua0+/4KrjdntYQAXwf5mm2oBHnqF6dT2QwDtDMeJXO29sh9WiKVPqx2m6tIAbB0AFpsk5P2WoL0ee1cO0MADWgiTIu6SSSJMmYHFUy8tIEnXs21nhxK3eD6FQSaz83FoGUC3Mk8LyF0qPRGgw52dlxvmBmI/KXE5R3JWPt/LM7s/Yr6jes/6dQZRkdrBEdoAWJF8upVmjs/FuJApsYAR2nucCeJDQ2/n4LsbVxbcOwdX1RzOhxqPDQRlIkuJuQYtyOi85wnT2phqzi2oHMJvTOZ1MXPoRoeaH5CUo43xf5m6ZsYMn61UzSZAymCd0ROYX0I8FZxG0KYBp0zleW9kFhDjltIDss+E+CyuH+lxrpFSmwt/M2Ru3tJ4xoSq2M+kVubrKdI1HO1kwGCL5D2iCd+5TSRo8rl7NS/a3VFoNQVHNLcxqEAxfMARIbFo1kg3UpwlTFPAexwZFyXSLz6Ijnx0WBxf0lPdOSlQZJ9J81XmPRkkiSL6hVcb0/wARVIBqANEdlksuLWA79xTJ1I9Rq7CpMZDCxuWHOlgqHsgQYJsYG4LEdO9rlrWuw+JY8WD2ZqUhw7U9XB5CBpfRY6ttwuEEC+rtXnhmcRfzXPxDWuNgZG6T8j9yrSIck1RWr1XPMuN7mZ1J1UZpaSfM/vJUz2jQe0hJgPcfE+tVTIpIAPAsI8OHgpWO3j4epMRwAvO+PeFG6j4HmfkrZR2MG9yy9hN4A05D1IXUN4Ed2nsuq/VECxB8TbzQ9bz81pZBL1Pd5FJR9a7iPP8AdJFjKFfHibyOUKF1drtS7+qB4aK1S2URoT4QfaVMzBgkfdy7jb26+S18jXXH0UerY4QC48mmfWbKI7OA1aQOZHv18l0upDD+BvENF/MG3mq+Ia0kgguB0MxfUGRI8IUuhqZVOFAIgNPCajfd7F2diYyJYYJPokHSNb71yxQcNBb9Qkev9kHVuDpBykaFsgjuI08FNpDe57ZsXbeFfT6ms80XACzrNk6wDcK7i/o/wuIactRhDrggAnwMrxyh0gxEAOe18b3tk+c/FanCdOurY3LRqNc3UsrDKf8AS5hAWE5fBSo2H/hXh7feP7MaCbDxWq2bsVlJoaS58GxdEzwt3LA4PpvTqt+8r16DubGuZ/WxsjyUtDalNz2zjGvAMz1pnvAhYsu0epUGgaKdZnZm2GBpIrZubrR3SdFHiulrWT95S/qEj1wpoqzWZVDUqhvhdY6p0+IBDMj3WiDbyBPtXE299IdbJlFJrZ1dMjyQJzR3+kvTmlSlsPztu2HACY/EW3i682rdOMQx7nsqxmdNzbuNy5w48Vwto7RdVcZLp7reQXPOFJvMDnIHrToxc2bGt9KOLdSLC6hlNiLuJHAlzpvp3KOt9KeLIyt6pjYjK1gIjxlY51OPxDyKQH6h5FOhamdLHbYqV3Zqtz/IPYLKs2DqD5EBQFvNOJHEJ0STtYNw+CTx+k+XvURrn5KJtUnnylCiVdDnEE6D4IH1TvjzUhrcR70Yq8vYnpCyKnV4wpetnn7R71E97huCDrjzHkqSZLr0Sgd/l+6kAtobSqwB1DlOx5AkuA7uPcqSJbJC474PPT1QhcGbyR4qJ7jyd5X7kwrCLgeQN1oiSVrWHR8jmpBQYdCD3qkawn0R5FJmIG7KPCJ8ZRqoRe+qji31JKLrv1N8ymRrQEdbEOBPZE93sQuq1HDUxwFvYrOJeJjK4/6QgMBkjLNoaQT3k2getbV9RELKJIuLcyjbg7WyjmI9uqVLEmfRB7gpuvcbCAeEGw9yLQbkH1DvPh71E/A8irL6Lie26d8D50UD6g5m/G3mpkrQJsajTI0U+Y7ss9yqBx4eZ+SjOOPE+uFzSRqi4x1TiL+HqIVijUO9zZ5D4Lk/XHbnDxJUtPFPG9vn+6hoZqMLkiHTNrfDfCmdRpzeJ/UY/crhUsdAGalnHeQPM2Vlm2w0Xo0xP+aJG+5Deamikzq1MI2MwcwAfzkeTTJVHEtp5TlDnEaua1zAL8ahse4KD7Tt/ILaXJHiSQPGPAqjitvl5jLYC0GAD3R38NNyNIOkNiMQRYgAToC3NPMxIVWpXB0B8SoXGdWx88yk3TT2K9JnYR7pRgDe1vfJ9V1H5E8z83Skj8om+s+oH2p6QscuG4DyTseRuCa3G/kiaDzVUKwxB3R8+SFzCN8JnO53TNqnj8+5FD1DFzhvnyTtxRGt/BC59tFCKidBZZdUB3f7iB5ImgcPI/sqhKbrI0KBblyBz81KGt+SFR+sXvceCZ2JOkz3BMGjoPwp/CQeRUHVuHDzUAxBG+ERxR3IsRK49yiqUxxvzCJlc8VP1k7p7vm6tMClB4+ofBMujHI+X7JJ+I7RXqZh+rmYPq4oGVeEk+Ska0HUnyTFnAx/p95VfUgaTFyO7Nc+5L62QIEDuv6ygZRkwC2edvanq4Mjhbnx9qTbGP15OsHvATEudvBMcYiPIaKFwixSNQ779+iht+x0K/FC6FG58oJUUWkOHcLp2uPGO5IP3WjkEnOA3etKkMJ19/mipkDUTCKtiuw1rZHEAAAnQSd6hDOJSAltr+6QqcPE/OijLSkGX49ydCLQrgge5CKnBRARZHTbe5jn86p0QEEi2UbQNf2HxTVSQd3ggBNZ8yp6XHeqoKcPTAmrVZN4nj3aKLRTMrNPpNzdxgqJ4HPuQADn75QInsURMcUy6E4oMpKIxx80+Wd4SGgDKQBROpIS0oARJ70TXIHFM10JA0WQ8qRtUzKrtrcRKM1fBBFF369yPmfikqXWjikgWku1Gzfnpu3KKYMJ0lt7JLbaDRTzwCb66aKnnkcO6ySSpgRMugqFJJZMtEZ1QFJJItcCpNkiUqjYJCSSkpBMPslSZvckkgB3ugfFMCkkglhFqN4skkgzI8yZrk6SAGKUp0lRQ4KfMkkgQbSpG0w7VJJBSKzqcIYskkgAXpgEkkDCc1NCSSEMFzUIKSSYIeUkkkhn/9k="/>
          <p:cNvSpPr>
            <a:spLocks noChangeAspect="1" noChangeArrowheads="1"/>
          </p:cNvSpPr>
          <p:nvPr/>
        </p:nvSpPr>
        <p:spPr bwMode="auto">
          <a:xfrm>
            <a:off x="63500" y="-901700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251520" y="118373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 dirty="0" smtClean="0">
                <a:latin typeface="Times New Roman" pitchFamily="18" charset="0"/>
                <a:cs typeface="Times New Roman" pitchFamily="18" charset="0"/>
              </a:rPr>
              <a:t>Implementación de nuevas Oficinas </a:t>
            </a:r>
            <a:endParaRPr lang="es-MX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hQSERUUEhQVFBUVFhUUFRcXFRQZFhcXFhQWFhYWGBcYHCYeGBojHBYVHy8gJCcpLCwsFyAxNTAqNSYrLCkBCQoKDgwOGg8PGiwkHyUsLCwsLCksKSwsKiwsLCwsLCwsNCwsLCwsLCwsLCwsLCwsLCwsLCwsLCwsLCksLCksLP/AABEIALcBEwMBIgACEQEDEQH/xAAcAAABBQEBAQAAAAAAAAAAAAAEAAECAwUGBwj/xABCEAACAQMDAgMGAgcGBQQDAAABAhEAAyEEEjEFQSJRYQYTMnGBkUKhFCNSsdHh8AdicpLB8RUWM0OiU2Oy0iQ0g//EABoBAAMBAQEBAAAAAAAAAAAAAAABAgMEBQb/xAAxEQACAgIBAgMHAwMFAAAAAAAAAQIREiEDMWEEQVEiMkJxgZHwE6HhBbHRFBViwdL/2gAMAwEAAhEDEQA/ALhT01OK3szocU4phT0WFD09NT0WFCBp5popwKLHQ9OKanFFioelSpUxj0qVKgBUqVKgBUqVKgBUqVKgQqVKlQMVI01KgBUqVKgBUxFKaaixCpGlTU7ChUjSmmmlYqIlalTUpoChUqaaVFhRClTA04qCiQp6jUqQD04pqVOwJU4qINPRYx6kKjTzQA9KlNKgB6VNSoAelTTSmgB6VR3Uz3AASeBk/wBCiwJzUXuAcmJx9a5TV+3IG3YhOTv8hBIgdyah1jq7ai2Pce8BVpwsA7RJzzIEmBx37UWI6ga9N5Td4h2zPb+Iq+a8m0S3WebYfcQWBU+JgCQwHYkeLAr0LpHU1NlNxMQB7zsSMHd+w3mDj1NAGvNNNR3U26iwJzTTUGuCoi+PMUAWzTTUZpposCc0xNR3U00ASmmmq2vAd6rOppgETTTQx1NQbUHzoAKLUqAN2lRQrDQacGq99OLgqCyyakDVW8VINSAsp6iDTzQFD081GnmgKJUqjNKaAJ0pqE0Nq+qW7Ql3A9Jz27fUUwDJpE1zGt9sgJFtScwGOB3zH2NZze0ty4GRsbiY2yCvpg8CKdMVnX6rqCW1LMwABCn0JMVn6b2psuSAYMkAEGWHmMfz+dcbZvkTJJUkyJOc9xxn60tHbYgspgCSc5gme3P9fIugsO6t1i97yFYqNzMsQDk5nMgCOJo3T9Zu3RDNmTJHhAnOWyQOPhGZ+Idse+oDoElhsYkYkGVyQBHAmRyMzFHXbfuiroQRHHG3+6T2XOGEbTjgwChWC9R6fsv7ZDEWxceJwS5nOZG0ZnmeaKsaj3QZoiMEFjNpoDIDIO60T8MznkzEBH9ZeuEboVVWCIztZtpAgCCCfp3rS6y6tp2eSjrbInsykZQ+h5E8HI9WBndEQGygBKPukuJ8Mjcpg+onGCO9aI1jK5uLKuM30Qyrj/17Y4YEciM+hFA9MulURSDAdfFkMrbfEjdxiIPeK2Nd04kh0MXFkq3B9Qw4YHvwfnQIJta0gBkICkSCubRHnt5t/THnRC9RJgN4SeM4P+Fhhv3+lc/o+pe7JO0rb3RdSP8AoufxDyQ/7emw1gEeGAD2iUb1K/6iKBhm+olqzzfKc4HYMSVPor8g+jURY1IYwJDd1OCPp/qKQgtNQR3qQ1ZoYmmmgYSdUfOonUHzqkmoTQIuN6mN2qgajuoAsL0veVXNNuqrEW76VVTSoANmpTUFYf1NODWVl0TBpwagDV9u0CJmhuhpCW6RVouCqxaxP3xxSa1An6cUrQ6LPfCkb1B3tUq/Ec+XJ+1Z2q6yQAVUw24AgbidgBbjAgEZzTEa+o16oJYhRWTc9qkDQA0dzj91Yes1Nxz4hEwRPMHgz5fIUGSSRgntgCcDyETVJIRr9U6+9wQhKj0OTkc1iv3k989z86Jv9Nv21m5adFPBKkDnsak2jO1iRJDgTuHHi/zTt/Kn06iTvoBpyIHLYng84/nirdNbB+KQm6CR2OY9KcocSMbjPrJEsPPkY/KidNpWUQWChg22QxW5BMo0AncSIGOY4GadoCvpLgqVbEgmREkATAHf+VP0nW+7QAwwcKSc+Ekd/qW/fVFrKlSZiAD+yQDHrE7qN6RYBa5adl+BtreKDsUuAvfMd4A57UrQUDa6wEvfq/EvuwT+z4maYxPYH+U1saJUuCW+LjtyBGexPp648zlafS2/eANc2htu0wrR4oE5EDnsDgYg4I0uqt2mVp3IY96viB+GTDEGDMgGPCefCfCrQUZ9q97q9dIMqGK5JyNoSM9wDj7VodWvBtEM5IRZHIkiR/Kh3tW1uMZlHeBnestDQWXBMASPyptOLJsrvdI2s7eOD4WKhQpGbsAMMjcGWYKyVlodESvEbh2ftuAaBM9wYyOJ4rX6T1GYRie4RmEFo5Rv/cXuO/PpWO+tsSVViQFchvD4iSjr+4iM5H0rsv8Ah9jUaW1f09ouyW41dsPDXPdhR762QfDeU5B78EYoy0FbMrq+gJh7Y/WDB8nXJ2N6eRPr2ms/p2oNtQZPumYoJB/VXO9pvLnB+nlWjqOuWlRFVmd13kXA2xbiHCXNvxJcEsrIcTBGDWQnWbSvZue7W6R4b9ovIvrgCZmGgnPy8qLCjeuIzgAKZmOMZDAZ4NPY6Y2xyBhILbjx8C+E8gyRx9sVna32jtjZbQpctL7xrBfaLoQqVCXiBLOmNrGZgeUUPZ9pEW1ctk2xucHBG7lCQT3AK4HqaVsKN5dNcABKsQQGEiGg9xOGFIKfI/aum9h/ae9f0dmzvAa3KwpbeyIFjgEjmMiK63QG0xHv0tNv2qm5U3M0wdsqCYkSACB55qc2PE8pY0011v8AaF0+xYS29u21sG5cVyRgQFjzxkwfQ1xo1C/tD7irUrE1RZNNVL6xBy6jv8QqauCJGQciKdkkqaaU0zGnYUPNKoTSosKCdLdZwWcy25pMADB9MUYbgz4RA5InFZKXFQnxEd4EEAzkUv8AiCkGS0yfKCMRInzmsXfoapx82a4ZRzH1mirD2yILR3wpP7qwLNwNy7KTMDPH+39Zoi1dRSSrAyCDuXHzABwRBzUuzRKPkW9YS6f+hcCx57lJHbgEiue1FnVTJCsAcQUMZwOx71uXL4I+PIEgGJM8ZgD7+VRsa9EQ+HvycwYEcH68VN9h4x9TDTp+qbIXtwCgxHcE+lI9E1R8QQt3MG20c8qCYHPaK3ej+0BsszFiqkHK8T+GRMGDn6R3rc6Z7TaALL+9LfF4LSjI3SVgz3H1n0q3N1pfsRgr2zhP+T9UXK+6YsFkjckgCJJz2kfn5Gm13s9q9OC1y26qsEsIZfEAR4lJB5HevRv+P6e7cuGyHzYvN4pQrIXlgT6ncYI8zVHRPfOLhtqrL7wg7tr5gYlj+7GTWEvFTi9pGkeGLV2zznQNqNRcW1bLXHadqkgTtG45aB2JiaN1ns5rLY33LZAVCxO9DCKCxJAaQIzmu+s9Bu2mNwWU3ZMkKY+Q3f6UBqte0XjcUPOnvsV3lQy7GnwqD5Ebuw+lS/FtvSQLgSW7PP7lm8QWIO1VVyxgJtceHxTBngCZwREg0Je1ZYSzYGfuP5U/VuttfwYS2iqtu0s+7T4dxUEmCTJJyTPNA3H8MYOB5/sx9/Wu2MnVtI52vRhmovmIZiMA+WIwfXHekLxEQSOIx64iR86GuuCH8MSFAA2RMjmFHMHIgzzOaut3hvs+FvDs3KdwmGJIlZKgjyH086y7Codrh3HJDA58MEEZ8ql+lGAd3cxPnicH6elQDhjcMlRLBRInaOBMLMDuBn9nyt123ZagidrbiAJ+FSA0Eg8/FzyCARFLLsPEHs6mI2vwZHlPy4mqdRG1T+Elob1BEj8x960bGkY6U3GhFYPtkKVYpAKTyrHsGEGcTxWa6yiDMbbrweO4lfXwj6gUsr8gora1mVBIXmAYGQBzxzWnY3/gkBpHLLJ9IIBqy9prJtBkm3cUWgyHG8EqNwHcd5Bj0mrdHq0C+7uhlUtu5JU+RInHPI/KhSVWPF2VaTT3boc2xccLhirMdpg8mfmfpVOpS5aIW4zqWEjczCR94rR6GW3XlUbk33FbawBICkBladrEA/XzM1m9e06+8tbbhZSpmcFCCfAQRhsYB5n1oyVg4uitBecSjO0HaSCx8Rkgc8xP2oV0vY94XCkgS0xXQeyGgVrVxjctod5WXMGNozVntL002rIY3rVwb1G1T4pzn5Yoz3QsX1IdI9rdfpZXSsUWBMW1bAHqDE8/MzRFz+0rqbOHa8SyhlB90mA0Bo8PpRHs50pntEhrUTENcKsJ88VfoVtr8SszDnO5cEwYie/eotehVMwLfUr58Th3BmJZ4Umfhk1J+pumWtAE9yIB+YiJ9cV1mk0ofTl/dB294Ykqvh2HMsQDBINCanp4uPABSJklkYAEYJ8XOOx701yKwwdWciNUzsSBM+GBBJmMCBz9K6rp4YIqsrKVAU7lI4xieaLsezZAneGgqsx6SBiQMSYnzonqXTL29iuVZiRBMemD9KM0xYsFS2x4B+xq9emsQTjGTQw6Pe/ZP3H8au0ul1CSArQeQYj70OXcEuxYelP/AFH8aVEE3f2R/mFKpz7l49jk1PmfyrQ0tm1klmmPJY+ojj6iq1s1YlmrdvzMFS8gq9qLgACLaKgLB2APgRyM9/OqtBduqGhLJkz41DZzxuBgVNDAqa3IqaKyAme5jwW+I5fjt3qANzPht8g/i58+aOJFRLCiismB6TWoyrbKqTiWIAzBwfqVzPar1RLO1mNttpBCBVKmT+1uGJnsYrIVhbNyRJAlfuCrfvH0NSe0bxAZgsKpHEsrMZPliAaVbLT1SRup1X3S3GtPbLeO0GYiWRiJIXmfFz6Vdp+qNClLjIWLE+7vFQSTBO2e20fIVkt7PIFO29JwYheJGeZ8/tQ97Ts9qbb7jbYyIKkRuMggxxmoxg5WVcsaZvdN9pNTcARrl3IIEMwODH5jtWRf6lqFDBt8FSpDSfA07lM9jPHrVp1p3CJWAB8ZMncTMnj+VdXrxcurZ8DkhZMnkbbc5J7z+dOfHCLqLQ4ckqto5DR6FmKxpRkE71t/CV4k7SO3BrL6jpy9w77YG3csrbKhiDA4iZ866f2e1LW2csrQl+6IDfCq3hgZ4HEetE9bvG+5KI0FByQMxzkz5UnJx2g41GT3o5P/AJUuMh22bykBSph4ad0DKxiBme9Banouotn9ZYurMZ2MRjnIr0PoWjvWheRkPCmAcCRczG70/Kjr2qayYZCJUxBEnxP5N2kU1yNLYnx5SqJ5LpenXHU7bbseRCsZ+UDmpazp1xRLWrgIHJRxwBHIr0frnTHvamxstqG2X2bfjcB7oCSpkwWkURf0Fw6e3a2KGVmlp5g3O/l/CrnL2bREIpupHlYuEWgoAHMkFpI8j2NDLOIidveTE9xjBzXZdR9nd+9VcqxdiQVVlmWPhOGXj5HyrkL9lrTshglSVPkYMYBGciamE1K15mnLxThTfTyZqarVSttd24YOQCQVU8MO2e4mrtB1a1bG3UKt1CIMbdy4MEA/FBjgqYnmaAe+pCZbcAdwYAAeRGMc1odEslz4NxhSSFuKvET8KnGf31Xwoj4mkA9LvOpd7ElNzeE91EkSJ5jyM/Oqup9WFy4jqNsKFcYkkEniM9u1X6MKVZicK0FSQpMkCMKQPmSOKF6jYQOAA3iE7VIYgyRyVnlZ+tCW7E26SNXoBHuSzApbZ43iCA+0QCDkCP8AervaDUg2UE7gHUYkDh85jGDVfs7eYWoQSituh2G3dCgwNpEkR9qC6mAuNsAsYAdiBG6TtIEDOKjrPqax1xvXU1+mXQqgKIiJI3ZOSC2YnkT8qOe3gEGZMQTBHcSDk4ntWYltbaKZw5AJ3TB9REgxNXXesh4TakKzZRArGSD4n+IgdprKV7aN4VqOrDen9RAhLpeYU/E5AEGBg+RH0xFS0/vGkfq8jcJKLgSfiYjxAT3ngRQ7vKvADMFJBBAI2hTJz2DEnB7VnLebGDMkZWR8PNTGOasuc/0nX/X8mnbuZGP5T3/3qTatCWl7g8JCgQfENsTuIgfFnPAEUPZtEr2gBSZOSJCzny3cfOr7ukupaXUNaZUuHwPkSR5NjxeE9sR6VMWjXlXc0rGuNq2pdtQqMG2NNxUO2JAyBj08xUbHtMqjxXNV9LgI+xINYh9oLs++LMbhYkljvY+EKSS89vP0qK6olRMYIkEzIMeX9f66KVLocz4m3d0dJ/zbpRgvdkedtSfqd9KuVv3GDMAQRJggqZE47U1LRX6Xc2ENT3UMoqcfOuo8wu97Te+qqBSxQA73fSqnv+gp3FDuMc/c0XQ0rBtY4gtGQI+hI/r6mntaldytA/VptIIw0HdmOxkD6VNlBJB4+fYist3ZQyzwQhP90g5+1Dp0y42m0ehdX0gt+5uW7QVHIWQWZCG4yTg/X8IFZV/RraFzY+0MjMRBwWRgU5nMR5Zq3o3WkfRLZyXYlQO0m6pAyY8vvWiQLNp0uWgCyEg+Az4GG6d2Mg/YfXFukaRTm9bMXTaYSAbm0d/TxETH9c1o6XrNwhJuLAWPh4AFv+H5VDoN3Yxm0slVChYMlWaSdzd57HtWrqdA9xbQVUHhnkfspjFTjvWzaU6Ti1XovQ5rp9yVvH3hH6+9wI3frh27Dv8AStjRWkNm47XiHX4RKZ8IIEHMU3s7ryqvZ2SRqbwJG3bJvgfMDMUZ1DUsm9dq/ASTu7FY7CnIyi1VUZd7rFxWbY8yi7jtUwQbuPh/qatv6o3WBZ2bapnaq4ktHAzwOaha9oWs7/Cp3qDgheVujgKB/Qq2x7QG1IKg7lgQw7F5mV9aEr+vQuWUVa011+ouqa5/0iz7p2Y+7vboVTEtZngHyrX019Nim6zgmZJwJIf059BWB7No36UmVH6i7H+e19q1Wvtec2iyrsZs5J8O4AxPGaa9UZyTTpmVe07m+xVbhUu5UgMQVlsjzxTe0PR0vWFWzbRdRuzuUW3ZRvkFoEvheTODmtQdXdWCEqdpYSQ2YJlucedZ2g1zPqwd6A7r5MBxEblkz5zOCaStbijStYzb7HAagMrurghkG0hjJBxijOiX8wbTXIDGbRK3FJEAwMkAgGIp/aEzrNSZBm4cxEyTznn61mmwSRmCP6xW9WkYXTZbZ1sKQdviMnAKkzOZBI/rAqHVr+5kPH6sDHEyxMZjk/nVa6WODn8j5yKV0sD2iIj8Jjv8/WitheqL9PqXSzC4D7QfDzBUxMZzGPWpazUF1t785OdseYAmOMcelSOmdrKkL4AfQwYHfkcd8Y5odwRtVgRkkYPke/fn+dDq0OLaTQaNUIZCCSco3G0mCSD3kCIq7RKPeAXWKKRyVI7YxA5gD61TevIyBG3Agk7wJ3T5gkcfOmu6JrG9SSQQCCuJz+RrGVPRvxxkva9DS11wtdAW6LShQkHeMRB+EQRxye1aJ6bptrEsoZQ0FX3EuBgMoA58z3rmA4cHxtIz4xmAOzAk/lUtNrDge8cEwD4ifoeMfehcbSxixSms85LzNlrgU3G2BQjBRAgmSQGkzxH5dqEPVASB4gFgzG4c+LbHHJ7feo6kXCLiBlc+8QYBKkbWPIHmRkxzUNN065bKXDbYDJO0sRII5Pij5GsVFRXtHbyc2TTj0+S9Q8XyysR4uY2yWkFeViYzz6fOqNUVZR+0CZC4Y4Hbz7UUhXUA7ZRlQs0kOHjbHlDeEZHNDDRpce2lxWWV5G4EfEeDI7eVQmrvpQ5TyhX51ARrAMTc+oz/APKlTWS20bbhA7eKPymmrekcezfDVLdVQanD10HCWTSmoe8pe+oAdqqS9BIicHgCccST6sKVy6aDS8Bc8dv3qkTEkQQY7MJkYrLm9024WstlOq1LArPM5yDhojI/oSBVfVbJgP8AIN8pwfpn71DrF1IUJY93wfjLdxnJPatAEOhUqMiCe9VwvKFBzVGdml0DSp+ji6HKsDKjEbldO0T60X1DXMWEtu8EcAZlxt9a4m3fZIWQIJnzwckfSnudWkCDiSB4e5Ant8qhre1ZtBVTTo9NXRacNBuGOD41/az+/wBOabXa0Kls2nM4DZU42L6eYrzBeqbd2ZAYSNqxPijBGe9W3OqwCh3DaATiOYz285pU6ouldvZ0+h1YBuMWhvf3GBkCZug7vLOTRGq6kjEzcJ8IAluTHz4muMS6SAZbJEeIA5kjEyaW8/3+R+P+pqWtUbRjG8kjuNFqtLD+92k7YWSTmH4g+ZWgdTq7XYT4GE7j8ZJhojIA7VzenVWt3ZwYES+cHt3JOOOI8qoNuZ8M8d29fIetVGTiKXEptv8AP7HTWtcq3UaYARw0FsklCAPTwmjX6zaiYzuJmDkeLwz37ev2rjW0zfhTcY4hvPzIg+eKkvT7zf8AaPwk8H4s4xQuhE4Jytr8+x1Vzq1uAY7n8Jj8XhmP6+lQ0fW7dt1cqDG/sO4OM+Vc+nSdUQALLEASBsPxZ/jRWn9ntZKn3FwgAzCMMntx+dLAqXIvP5A3U9ULuovXAoCvcZgOwBMjg45qR07gCUAniTE/c55qjX9Lu2pW8hts3iAcESMAnPYkEVP3KXVTbeA2/CsPKk84j07GupvFJUcGm2GaLS+9t7kksJEBU2/LcWB78wap1TW02q+8Opi8CluAJBAttJ3Ha3esnRdauWvCreENPHPby9KjqNQ152fJJWTx2UAn8hSt2GqOjXQNdAbTFwASJcoIHyQYNZHUNLctXNjkEgA4giGwIP0NaPR9deTwIFIMGCfFlQZAnOI4FU9b0ey+CpPiUOwJzO/IE5/FIqcvaodaB4jz8880bc11u/h5Rm2gFcx8wYx9TRem6QblsFGAJjwvDCB5RlflBNHWPZdLlslLpV7Z8a7WKKZMQTJCn5j5Vg6uy/ar2Wc6tkruFu4rDKtuUrI+fH/kKnpLyIM2bbkeZuYM+avBFauv6JqFElVueTqAW+4hj9ZoHqRY2rO6QZfcxmfIAtRHkpoqUXJbfQE1N9bjlsIx7cgfLdkfetG3adNK13cD+sVQ0tvHBwfLJ71kXel3GMptuf4WE/5TDfYVPSwAUYsjAyRsJj5iZroyUk6Zjg40zQfq1xlhxuEFdwncV7hiPi4/EDRfS+qtaTda2iGVdrW7bAyQJkAcT5VXp9JbZQFdGjnxbDPyaVHbvRvVLC29E1prio73VAVhBhVQklpgDiPOssYpVRopSb6gl7TaS6xuPqLaMxkqq3EUHyChCB9Kesn/AIeDmCfkwI+801Z38zoyfoa4an3UPupw1dJ59l++mL1TupFqAJXLmKCvk49KIcmh7hOaTVjTAbgk0ZotT2odxQmoYgyKqHsg96PRPZL2S0+rR3uBtyvtwwHhKgjkHvu+1Yw1ei3bV0GoYAn/ALijvBO1V549aq9gPbNdPf23jtt3AFY9lIPhY+gkg+h9K9kQDkRnuP413Q4YcsU4131Z5/J4nk4ZNStry3Rxdv2XsDVGydF+qgn3xv5aFnFsZJnETPehOv6Eae6E0/TBeXYrFy14QWLeGB5QO85rvmtg9vrUlfzrZ+GjVJL7I5o+Nndtv7v7nKey3S0vW2bUaG3YYPtUeIhl2g7vEZ5JH0qv2X0F249z9L0GnsoAPdkIpJMmQZZpx8q7KRTMoOMEHsapcMVXbstkS8VyO6b33evls53XdGjUWjaTSpZx73dp1LHOQHwBIgenNE9d0Nw2D+hCyt3csMVt7dv4vwkTx2rQfpq+QA8gFAx9KvtiMCAPQCrXGtmb55a7fmzHGj1X6Ds3our2R7xQu0NvmR4Y+HHw81m9E6N1BL6vf1m+2Cd1vHiUqQOFAmSD9K60mogUPjVp29BHmaTVLfYzrvTHbUpdN+6FVYNpXItM0HJTPnwSeBWF072J1Fu+lx9dfuBGVipa5DQcqQXIg11rGuW9tPbQae0y2TuuyULrDCwY5ePxeQ7c9oM8kYRWUi+GXJJ4Q/sjjv7RNWup1F0IQf0cJbmcHLF/s5jHrXM2ejAZvNtAaIVhuB+varOj9LN6UNwI0gyc7pmGGc5MfWtTV+yexTcuXSGH4hJVhjBJMg14fJy3J2z6Hi4sYpLyMLW9PUv+rUqkCQzT4s9/I1Dp2jUMVunbIYSGiPCTnEQePnW5pOjLceFfd4AxJUTgnwhCTnvIxx61pXvY+2xgh9wmBIDeeIEMPSo/VSWzXD0OFsXGCk9lIMHIBJxg+orQvdRfUOgYAMo24kbpgAEcDj881cem2/eFD4CCQS2MSYOzbPAoi17MXFuK7BHtM5lkcYmTwTIjPnWjmkZ4s6Xpmi2W1DhdwA4HGOJ7/Ojtome44kcfI9qmentbUCDt7HkEc8803uvWuXK9nRVaEbjDI5+Z/fXF3em6m27FQ0EkyhJ9cqBJ+0V2wWOadR9PlTUqA5fpSWrp8bqlxNpz7tQzTwZI8u2aK6p7JPcdrisrFskZIwAMEZHHlW0+nUtuIDEcEgEj5E5H0NJrhHw8/Mj8x/OmnTuIS9r3jkLPT7lrexBnaQpDAqT5NPbHBj8qD12va+5bUDa2MiQDiOOO1W9R02ot3XdQ4DMWlWn4jPij59xUdNsveG9tBJADrE+p8GG7VvKVrf7GUYJPT+4ENApzu/dSreuewBkxdBHb9Xc/hSqb7jsrBp5qstTC5WxyFwppqAen3UAJzQ78mrrhoZzSAqegdUMfKjWFUXFkU0MyGrrPZT+0i/owLbD31kcKTDIP7jZgehkfKuWvWiKpIq4TlB3FilCPIqkrR710n+0fRXwP1otMfw3fB/5fAfvXRo4cShDDsVII+4r5iqyxqXT4GZf8JI/dXZHxj80cM/6fF+66PpsN9Ki2pUcso+bAf6183Dq17/1HPzM/vqa9avef/iv8KmXjZeUf3/g1h/TOB+/yS+kV/wCj6Jbq9leb1sf/ANE/jQ9z2j0w5vW/ow/0mvD36xc91KxMqD4c5B88Vm3NXfblm+8furN+M5H8K/f+Do/2/wAGvjm/pFf5Peb/ALZ6NB4r6j5h/wD61ldQ/tK01sTaD6g/+2vhH+Jj8P2rxT9GY81Zb0hBmYNH+sn50Yy8H4f4U/q/8JHWdb/tP1OolFizbMiEJ3EetzDfaK5vRaz3TFkdkb1yp9DAyPmPrVqkn4jv/wAQBP3+L86drCHlSPkZH2OfzrnnyOfvG8Ix49RR1nQeqWrhClUs3OBMG25/uPBgnHh/eeNrWWX2FVIVuV3AkM24EeJmEeUN6QTXmaWihJRhkcHE/OcfnXT9F9vrtuLWqtm/ZiAYh1/wngj0/MVyz4r2jqhyeoN1RdQrD38q6qqhpExunBHzbBz9qLsdeMIL7ECQAUI3ZOSSy7QcDGODXSIo1NtjaX31gjbDbS6g5xGVPoR2EDvVei6Pp1Rh7sOrQGBBJUCSCVkxnuuD6VnJqqa+xqlu0znh173n/wCyouScMPjEk5kfPtHPFZy6xFcrBK79yhj8cHGDKtIIxHn61ua7oekW4FN4hCqsoBt9yRktMqIHasnTa5FcJcVTbDSwEZERuBgtPBwRxWsKrSM5X0YS/tU5ffaT3JCwURV92xkknaqhZIIGAMATnNdH0Hqw1fhNllcCSyRsPHZok54EmuP6oLa3otOXUqu3xAckggmM/kfrRvS9VbsOJuuN22dhIE8nBU7oMCDEz27qa9m6HHrR2V3QsJ2+KOYmR/iU5H1FDR581yvUfbBrm1oCXVKeMhBuCKQRMZMtI8q09F7X7h/+RbDDu6EBx2lhwajCSKyRsR9aiY71OwLd4btO4ceRYSPpANVsYwRB9efvU/MZFkFB6rpVu58aKT5wQ3+YQR96N/Ko1SYmAr0i0Pwsfm5J+5zSoylVXIVI46adaYCpCuo4iYFPNQmlNIQn4qg1bcOKqbFAyDDFVEVZcOKg/FIAW6tUm3RVyq1SaQigWqkLFGWtESc/u/jRtrRgf7ini2JySMlbB8quTTVsJpx3qYsjtijBhmjMXS4qf6J/UVolKYpTwFmjO/Q6X6JWhUaMCcjPaxFQI9KPYVRdSk0UmBmhnUqZUx8jFGMKgyVCZomV6Lr92w4dIDdzETBkAgYP1Bruen+1aat0DIti9I8W8BW9QTAB9JE8Z4rgb9iapDlRHbP8qbipGkZtHqHWuhK526i3saQRdUCD5yAcepA9SABXLdX9nmsiSGcZKkncGHYyDnB7eXaoezH9oF2yPc31N+x5cug/uk9h5HHlFdvpCt5S2mb3tsiWVhgE/hZSZDY5x824rBqUDoTUzzprXvMIpcxLBZYkCDwIx64o7SdHN1RG22s7CzK0DwsxwAWIEEcdxzXbaW2EabYAc4KGA8d9rkeL5HPnFS657OJql+J0cSQViJgjK8H6Ufqb6Dw0cVqfZ91b3dtfeOqb1Kq6iCfK6oaZnB5+VUWOlai8JW1cEGC3u2AnvubIHkSftRL6HV6NsxtzDLuKnOAf2T+fzod/aC8t3eNs7mY4UnxwCBMk4AECDz86q5P3KJ18RrezvRWtNvvo4CbYQvG4kxAMjGfMTxXaW2sXl/VXFccbLjIzDAI8aMzL3w0nwmYiuLse0lu+mzVICsHMEZETEZU/lVGp9kz/ANTS3pHIViN3zVpg/kal/wDL+BrsdfqOlRwSpPAaIP8AhYeFvoaEeyy4YEfurG0ftde0/wCrvjegkMrDxkc5BkNHy+tdN0/qti8oNtgsx4GO5ZPAgncn0JHkKTi0O0wDcP6NKtj/AIUD/wBlj6rdtbT6jcQfuBSpDo80mkKVKu088W6kTSpUAQdqg5pUqQyD1C6aVKkBFFmibNiD/X+tNSq0jOQcBSxT0q0Mhb6dbnlTUqQyRamLUqVIdFZNR3UqVIZBmqBalSpMpAp5pU1KsjQZlqi5bpUqAAmXaZFE6Lrlyw/vLTlHB7dx5EcEelPSqls0R6D0D2wt68rbuqLd7iQDtePoYIzg+eCDWjqlKsjOS4UsVcGGgDxHOSB3Bg45c0qVYTik6R0xba2Hpq5DG7tNsiQwBMg8Aqc8Hn8hWJ1n2BR295p2Nsx8BUFJ9J+H8/pSpVjeO0a0pLZm2fZXBW6+25MhgNyxEZHP1rL9zqdExV1BBMghlKEeYGGH5fWlSq4ybdPzM5RSVo1NTq/e2wt5FPhUkkFiJMCIZTPB5gTVun9jkVgVdjtiVM5jyPYfnHelSrPJqTS/OheKatm8NSBjxD0BEU9KlWtEWf/Z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data:image/jpeg;base64,/9j/4AAQSkZJRgABAQAAAQABAAD/2wCEAAkGBhQSERUUEhQVFBUVFhUUFRcXFRQZFhcXFhQWFhYWGBcYHCYeGBojHBYVHy8gJCcpLCwsFyAxNTAqNSYrLCkBCQoKDgwOGg8PGiwkHyUsLCwsLCksKSwsKiwsLCwsLCwsNCwsLCwsLCwsLCwsLCwsLCwsLCwsLCwsLCksLCksLP/AABEIALcBEwMBIgACEQEDEQH/xAAcAAABBQEBAQAAAAAAAAAAAAAEAAECAwUGBwj/xABCEAACAQMDAgMGAgcGBQQDAAABAhEAAyEEEjEFQSJRYQYTMnGBkUKhFCNSsdHh8AdicpLB8RUWM0OiU2Oy0iQ0g//EABoBAAMBAQEBAAAAAAAAAAAAAAABAgMEBQb/xAAxEQACAgIBAgMHAwMFAAAAAAAAAQIREiEDMWEEQVEiMkJxgZHwE6HhBbHRFBViwdL/2gAMAwEAAhEDEQA/ALhT01OK3szocU4phT0WFD09NT0WFCBp5popwKLHQ9OKanFFioelSpUxj0qVKgBUqVKgBUqVKgBUqVKgQqVKlQMVI01KgBUqVKgBUxFKaaixCpGlTU7ChUjSmmmlYqIlalTUpoChUqaaVFhRClTA04qCiQp6jUqQD04pqVOwJU4qINPRYx6kKjTzQA9KlNKgB6VNSoAelTTSmgB6VR3Uz3AASeBk/wBCiwJzUXuAcmJx9a5TV+3IG3YhOTv8hBIgdyah1jq7ai2Pce8BVpwsA7RJzzIEmBx37UWI6ga9N5Td4h2zPb+Iq+a8m0S3WebYfcQWBU+JgCQwHYkeLAr0LpHU1NlNxMQB7zsSMHd+w3mDj1NAGvNNNR3U26iwJzTTUGuCoi+PMUAWzTTUZpposCc0xNR3U00ASmmmq2vAd6rOppgETTTQx1NQbUHzoAKLUqAN2lRQrDQacGq99OLgqCyyakDVW8VINSAsp6iDTzQFD081GnmgKJUqjNKaAJ0pqE0Nq+qW7Ql3A9Jz27fUUwDJpE1zGt9sgJFtScwGOB3zH2NZze0ty4GRsbiY2yCvpg8CKdMVnX6rqCW1LMwABCn0JMVn6b2psuSAYMkAEGWHmMfz+dcbZvkTJJUkyJOc9xxn60tHbYgspgCSc5gme3P9fIugsO6t1i97yFYqNzMsQDk5nMgCOJo3T9Zu3RDNmTJHhAnOWyQOPhGZ+Idse+oDoElhsYkYkGVyQBHAmRyMzFHXbfuiroQRHHG3+6T2XOGEbTjgwChWC9R6fsv7ZDEWxceJwS5nOZG0ZnmeaKsaj3QZoiMEFjNpoDIDIO60T8MznkzEBH9ZeuEboVVWCIztZtpAgCCCfp3rS6y6tp2eSjrbInsykZQ+h5E8HI9WBndEQGygBKPukuJ8Mjcpg+onGCO9aI1jK5uLKuM30Qyrj/17Y4YEciM+hFA9MulURSDAdfFkMrbfEjdxiIPeK2Nd04kh0MXFkq3B9Qw4YHvwfnQIJta0gBkICkSCubRHnt5t/THnRC9RJgN4SeM4P+Fhhv3+lc/o+pe7JO0rb3RdSP8AoufxDyQ/7emw1gEeGAD2iUb1K/6iKBhm+olqzzfKc4HYMSVPor8g+jURY1IYwJDd1OCPp/qKQgtNQR3qQ1ZoYmmmgYSdUfOonUHzqkmoTQIuN6mN2qgajuoAsL0veVXNNuqrEW76VVTSoANmpTUFYf1NODWVl0TBpwagDV9u0CJmhuhpCW6RVouCqxaxP3xxSa1An6cUrQ6LPfCkb1B3tUq/Ec+XJ+1Z2q6yQAVUw24AgbidgBbjAgEZzTEa+o16oJYhRWTc9qkDQA0dzj91Yes1Nxz4hEwRPMHgz5fIUGSSRgntgCcDyETVJIRr9U6+9wQhKj0OTkc1iv3k989z86Jv9Nv21m5adFPBKkDnsak2jO1iRJDgTuHHi/zTt/Kn06iTvoBpyIHLYng84/nirdNbB+KQm6CR2OY9KcocSMbjPrJEsPPkY/KidNpWUQWChg22QxW5BMo0AncSIGOY4GadoCvpLgqVbEgmREkATAHf+VP0nW+7QAwwcKSc+Ekd/qW/fVFrKlSZiAD+yQDHrE7qN6RYBa5adl+BtreKDsUuAvfMd4A57UrQUDa6wEvfq/EvuwT+z4maYxPYH+U1saJUuCW+LjtyBGexPp648zlafS2/eANc2htu0wrR4oE5EDnsDgYg4I0uqt2mVp3IY96viB+GTDEGDMgGPCefCfCrQUZ9q97q9dIMqGK5JyNoSM9wDj7VodWvBtEM5IRZHIkiR/Kh3tW1uMZlHeBnestDQWXBMASPyptOLJsrvdI2s7eOD4WKhQpGbsAMMjcGWYKyVlodESvEbh2ftuAaBM9wYyOJ4rX6T1GYRie4RmEFo5Rv/cXuO/PpWO+tsSVViQFchvD4iSjr+4iM5H0rsv8Ah9jUaW1f09ouyW41dsPDXPdhR762QfDeU5B78EYoy0FbMrq+gJh7Y/WDB8nXJ2N6eRPr2ms/p2oNtQZPumYoJB/VXO9pvLnB+nlWjqOuWlRFVmd13kXA2xbiHCXNvxJcEsrIcTBGDWQnWbSvZue7W6R4b9ovIvrgCZmGgnPy8qLCjeuIzgAKZmOMZDAZ4NPY6Y2xyBhILbjx8C+E8gyRx9sVna32jtjZbQpctL7xrBfaLoQqVCXiBLOmNrGZgeUUPZ9pEW1ctk2xucHBG7lCQT3AK4HqaVsKN5dNcABKsQQGEiGg9xOGFIKfI/aum9h/ae9f0dmzvAa3KwpbeyIFjgEjmMiK63QG0xHv0tNv2qm5U3M0wdsqCYkSACB55qc2PE8pY0011v8AaF0+xYS29u21sG5cVyRgQFjzxkwfQ1xo1C/tD7irUrE1RZNNVL6xBy6jv8QqauCJGQciKdkkqaaU0zGnYUPNKoTSosKCdLdZwWcy25pMADB9MUYbgz4RA5InFZKXFQnxEd4EEAzkUv8AiCkGS0yfKCMRInzmsXfoapx82a4ZRzH1mirD2yILR3wpP7qwLNwNy7KTMDPH+39Zoi1dRSSrAyCDuXHzABwRBzUuzRKPkW9YS6f+hcCx57lJHbgEiue1FnVTJCsAcQUMZwOx71uXL4I+PIEgGJM8ZgD7+VRsa9EQ+HvycwYEcH68VN9h4x9TDTp+qbIXtwCgxHcE+lI9E1R8QQt3MG20c8qCYHPaK3ej+0BsszFiqkHK8T+GRMGDn6R3rc6Z7TaALL+9LfF4LSjI3SVgz3H1n0q3N1pfsRgr2zhP+T9UXK+6YsFkjckgCJJz2kfn5Gm13s9q9OC1y26qsEsIZfEAR4lJB5HevRv+P6e7cuGyHzYvN4pQrIXlgT6ncYI8zVHRPfOLhtqrL7wg7tr5gYlj+7GTWEvFTi9pGkeGLV2zznQNqNRcW1bLXHadqkgTtG45aB2JiaN1ns5rLY33LZAVCxO9DCKCxJAaQIzmu+s9Bu2mNwWU3ZMkKY+Q3f6UBqte0XjcUPOnvsV3lQy7GnwqD5Ebuw+lS/FtvSQLgSW7PP7lm8QWIO1VVyxgJtceHxTBngCZwREg0Je1ZYSzYGfuP5U/VuttfwYS2iqtu0s+7T4dxUEmCTJJyTPNA3H8MYOB5/sx9/Wu2MnVtI52vRhmovmIZiMA+WIwfXHekLxEQSOIx64iR86GuuCH8MSFAA2RMjmFHMHIgzzOaut3hvs+FvDs3KdwmGJIlZKgjyH086y7Codrh3HJDA58MEEZ8ql+lGAd3cxPnicH6elQDhjcMlRLBRInaOBMLMDuBn9nyt123ZagidrbiAJ+FSA0Eg8/FzyCARFLLsPEHs6mI2vwZHlPy4mqdRG1T+Elob1BEj8x960bGkY6U3GhFYPtkKVYpAKTyrHsGEGcTxWa6yiDMbbrweO4lfXwj6gUsr8gora1mVBIXmAYGQBzxzWnY3/gkBpHLLJ9IIBqy9prJtBkm3cUWgyHG8EqNwHcd5Bj0mrdHq0C+7uhlUtu5JU+RInHPI/KhSVWPF2VaTT3boc2xccLhirMdpg8mfmfpVOpS5aIW4zqWEjczCR94rR6GW3XlUbk33FbawBICkBladrEA/XzM1m9e06+8tbbhZSpmcFCCfAQRhsYB5n1oyVg4uitBecSjO0HaSCx8Rkgc8xP2oV0vY94XCkgS0xXQeyGgVrVxjctod5WXMGNozVntL002rIY3rVwb1G1T4pzn5Yoz3QsX1IdI9rdfpZXSsUWBMW1bAHqDE8/MzRFz+0rqbOHa8SyhlB90mA0Bo8PpRHs50pntEhrUTENcKsJ88VfoVtr8SszDnO5cEwYie/eotehVMwLfUr58Th3BmJZ4Umfhk1J+pumWtAE9yIB+YiJ9cV1mk0ofTl/dB294Ykqvh2HMsQDBINCanp4uPABSJklkYAEYJ8XOOx701yKwwdWciNUzsSBM+GBBJmMCBz9K6rp4YIqsrKVAU7lI4xieaLsezZAneGgqsx6SBiQMSYnzonqXTL29iuVZiRBMemD9KM0xYsFS2x4B+xq9emsQTjGTQw6Pe/ZP3H8au0ul1CSArQeQYj70OXcEuxYelP/AFH8aVEE3f2R/mFKpz7l49jk1PmfyrQ0tm1klmmPJY+ojj6iq1s1YlmrdvzMFS8gq9qLgACLaKgLB2APgRyM9/OqtBduqGhLJkz41DZzxuBgVNDAqa3IqaKyAme5jwW+I5fjt3qANzPht8g/i58+aOJFRLCiismB6TWoyrbKqTiWIAzBwfqVzPar1RLO1mNttpBCBVKmT+1uGJnsYrIVhbNyRJAlfuCrfvH0NSe0bxAZgsKpHEsrMZPliAaVbLT1SRup1X3S3GtPbLeO0GYiWRiJIXmfFz6Vdp+qNClLjIWLE+7vFQSTBO2e20fIVkt7PIFO29JwYheJGeZ8/tQ97Ts9qbb7jbYyIKkRuMggxxmoxg5WVcsaZvdN9pNTcARrl3IIEMwODH5jtWRf6lqFDBt8FSpDSfA07lM9jPHrVp1p3CJWAB8ZMncTMnj+VdXrxcurZ8DkhZMnkbbc5J7z+dOfHCLqLQ4ckqto5DR6FmKxpRkE71t/CV4k7SO3BrL6jpy9w77YG3csrbKhiDA4iZ866f2e1LW2csrQl+6IDfCq3hgZ4HEetE9bvG+5KI0FByQMxzkz5UnJx2g41GT3o5P/AJUuMh22bykBSph4ad0DKxiBme9Banouotn9ZYurMZ2MRjnIr0PoWjvWheRkPCmAcCRczG70/Kjr2qayYZCJUxBEnxP5N2kU1yNLYnx5SqJ5LpenXHU7bbseRCsZ+UDmpazp1xRLWrgIHJRxwBHIr0frnTHvamxstqG2X2bfjcB7oCSpkwWkURf0Fw6e3a2KGVmlp5g3O/l/CrnL2bREIpupHlYuEWgoAHMkFpI8j2NDLOIidveTE9xjBzXZdR9nd+9VcqxdiQVVlmWPhOGXj5HyrkL9lrTshglSVPkYMYBGciamE1K15mnLxThTfTyZqarVSttd24YOQCQVU8MO2e4mrtB1a1bG3UKt1CIMbdy4MEA/FBjgqYnmaAe+pCZbcAdwYAAeRGMc1odEslz4NxhSSFuKvET8KnGf31Xwoj4mkA9LvOpd7ElNzeE91EkSJ5jyM/Oqup9WFy4jqNsKFcYkkEniM9u1X6MKVZicK0FSQpMkCMKQPmSOKF6jYQOAA3iE7VIYgyRyVnlZ+tCW7E26SNXoBHuSzApbZ43iCA+0QCDkCP8AervaDUg2UE7gHUYkDh85jGDVfs7eYWoQSituh2G3dCgwNpEkR9qC6mAuNsAsYAdiBG6TtIEDOKjrPqax1xvXU1+mXQqgKIiJI3ZOSC2YnkT8qOe3gEGZMQTBHcSDk4ntWYltbaKZw5AJ3TB9REgxNXXesh4TakKzZRArGSD4n+IgdprKV7aN4VqOrDen9RAhLpeYU/E5AEGBg+RH0xFS0/vGkfq8jcJKLgSfiYjxAT3ngRQ7vKvADMFJBBAI2hTJz2DEnB7VnLebGDMkZWR8PNTGOasuc/0nX/X8mnbuZGP5T3/3qTatCWl7g8JCgQfENsTuIgfFnPAEUPZtEr2gBSZOSJCzny3cfOr7ukupaXUNaZUuHwPkSR5NjxeE9sR6VMWjXlXc0rGuNq2pdtQqMG2NNxUO2JAyBj08xUbHtMqjxXNV9LgI+xINYh9oLs++LMbhYkljvY+EKSS89vP0qK6olRMYIkEzIMeX9f66KVLocz4m3d0dJ/zbpRgvdkedtSfqd9KuVv3GDMAQRJggqZE47U1LRX6Xc2ENT3UMoqcfOuo8wu97Te+qqBSxQA73fSqnv+gp3FDuMc/c0XQ0rBtY4gtGQI+hI/r6mntaldytA/VptIIw0HdmOxkD6VNlBJB4+fYist3ZQyzwQhP90g5+1Dp0y42m0ehdX0gt+5uW7QVHIWQWZCG4yTg/X8IFZV/RraFzY+0MjMRBwWRgU5nMR5Zq3o3WkfRLZyXYlQO0m6pAyY8vvWiQLNp0uWgCyEg+Az4GG6d2Mg/YfXFukaRTm9bMXTaYSAbm0d/TxETH9c1o6XrNwhJuLAWPh4AFv+H5VDoN3Yxm0slVChYMlWaSdzd57HtWrqdA9xbQVUHhnkfspjFTjvWzaU6Ti1XovQ5rp9yVvH3hH6+9wI3frh27Dv8AStjRWkNm47XiHX4RKZ8IIEHMU3s7ryqvZ2SRqbwJG3bJvgfMDMUZ1DUsm9dq/ASTu7FY7CnIyi1VUZd7rFxWbY8yi7jtUwQbuPh/qatv6o3WBZ2bapnaq4ktHAzwOaha9oWs7/Cp3qDgheVujgKB/Qq2x7QG1IKg7lgQw7F5mV9aEr+vQuWUVa011+ouqa5/0iz7p2Y+7vboVTEtZngHyrX019Nim6zgmZJwJIf059BWB7No36UmVH6i7H+e19q1Wvtec2iyrsZs5J8O4AxPGaa9UZyTTpmVe07m+xVbhUu5UgMQVlsjzxTe0PR0vWFWzbRdRuzuUW3ZRvkFoEvheTODmtQdXdWCEqdpYSQ2YJlucedZ2g1zPqwd6A7r5MBxEblkz5zOCaStbijStYzb7HAagMrurghkG0hjJBxijOiX8wbTXIDGbRK3FJEAwMkAgGIp/aEzrNSZBm4cxEyTznn61mmwSRmCP6xW9WkYXTZbZ1sKQdviMnAKkzOZBI/rAqHVr+5kPH6sDHEyxMZjk/nVa6WODn8j5yKV0sD2iIj8Jjv8/WitheqL9PqXSzC4D7QfDzBUxMZzGPWpazUF1t785OdseYAmOMcelSOmdrKkL4AfQwYHfkcd8Y5odwRtVgRkkYPke/fn+dDq0OLaTQaNUIZCCSco3G0mCSD3kCIq7RKPeAXWKKRyVI7YxA5gD61TevIyBG3Agk7wJ3T5gkcfOmu6JrG9SSQQCCuJz+RrGVPRvxxkva9DS11wtdAW6LShQkHeMRB+EQRxye1aJ6bptrEsoZQ0FX3EuBgMoA58z3rmA4cHxtIz4xmAOzAk/lUtNrDge8cEwD4ifoeMfehcbSxixSms85LzNlrgU3G2BQjBRAgmSQGkzxH5dqEPVASB4gFgzG4c+LbHHJ7feo6kXCLiBlc+8QYBKkbWPIHmRkxzUNN065bKXDbYDJO0sRII5Pij5GsVFRXtHbyc2TTj0+S9Q8XyysR4uY2yWkFeViYzz6fOqNUVZR+0CZC4Y4Hbz7UUhXUA7ZRlQs0kOHjbHlDeEZHNDDRpce2lxWWV5G4EfEeDI7eVQmrvpQ5TyhX51ARrAMTc+oz/APKlTWS20bbhA7eKPymmrekcezfDVLdVQanD10HCWTSmoe8pe+oAdqqS9BIicHgCccST6sKVy6aDS8Bc8dv3qkTEkQQY7MJkYrLm9024WstlOq1LArPM5yDhojI/oSBVfVbJgP8AIN8pwfpn71DrF1IUJY93wfjLdxnJPatAEOhUqMiCe9VwvKFBzVGdml0DSp+ji6HKsDKjEbldO0T60X1DXMWEtu8EcAZlxt9a4m3fZIWQIJnzwckfSnudWkCDiSB4e5Ant8qhre1ZtBVTTo9NXRacNBuGOD41/az+/wBOabXa0Kls2nM4DZU42L6eYrzBeqbd2ZAYSNqxPijBGe9W3OqwCh3DaATiOYz285pU6ouldvZ0+h1YBuMWhvf3GBkCZug7vLOTRGq6kjEzcJ8IAluTHz4muMS6SAZbJEeIA5kjEyaW8/3+R+P+pqWtUbRjG8kjuNFqtLD+92k7YWSTmH4g+ZWgdTq7XYT4GE7j8ZJhojIA7VzenVWt3ZwYES+cHt3JOOOI8qoNuZ8M8d29fIetVGTiKXEptv8AP7HTWtcq3UaYARw0FsklCAPTwmjX6zaiYzuJmDkeLwz37ev2rjW0zfhTcY4hvPzIg+eKkvT7zf8AaPwk8H4s4xQuhE4Jytr8+x1Vzq1uAY7n8Jj8XhmP6+lQ0fW7dt1cqDG/sO4OM+Vc+nSdUQALLEASBsPxZ/jRWn9ntZKn3FwgAzCMMntx+dLAqXIvP5A3U9ULuovXAoCvcZgOwBMjg45qR07gCUAniTE/c55qjX9Lu2pW8hts3iAcESMAnPYkEVP3KXVTbeA2/CsPKk84j07GupvFJUcGm2GaLS+9t7kksJEBU2/LcWB78wap1TW02q+8Opi8CluAJBAttJ3Ha3esnRdauWvCreENPHPby9KjqNQ152fJJWTx2UAn8hSt2GqOjXQNdAbTFwASJcoIHyQYNZHUNLctXNjkEgA4giGwIP0NaPR9deTwIFIMGCfFlQZAnOI4FU9b0ey+CpPiUOwJzO/IE5/FIqcvaodaB4jz8880bc11u/h5Rm2gFcx8wYx9TRem6QblsFGAJjwvDCB5RlflBNHWPZdLlslLpV7Z8a7WKKZMQTJCn5j5Vg6uy/ar2Wc6tkruFu4rDKtuUrI+fH/kKnpLyIM2bbkeZuYM+avBFauv6JqFElVueTqAW+4hj9ZoHqRY2rO6QZfcxmfIAtRHkpoqUXJbfQE1N9bjlsIx7cgfLdkfetG3adNK13cD+sVQ0tvHBwfLJ71kXel3GMptuf4WE/5TDfYVPSwAUYsjAyRsJj5iZroyUk6Zjg40zQfq1xlhxuEFdwncV7hiPi4/EDRfS+qtaTda2iGVdrW7bAyQJkAcT5VXp9JbZQFdGjnxbDPyaVHbvRvVLC29E1prio73VAVhBhVQklpgDiPOssYpVRopSb6gl7TaS6xuPqLaMxkqq3EUHyChCB9Kesn/AIeDmCfkwI+801Z38zoyfoa4an3UPupw1dJ59l++mL1TupFqAJXLmKCvk49KIcmh7hOaTVjTAbgk0ZotT2odxQmoYgyKqHsg96PRPZL2S0+rR3uBtyvtwwHhKgjkHvu+1Yw1ei3bV0GoYAn/ALijvBO1V549aq9gPbNdPf23jtt3AFY9lIPhY+gkg+h9K9kQDkRnuP413Q4YcsU4131Z5/J4nk4ZNStry3Rxdv2XsDVGydF+qgn3xv5aFnFsZJnETPehOv6Eae6E0/TBeXYrFy14QWLeGB5QO85rvmtg9vrUlfzrZ+GjVJL7I5o+Nndtv7v7nKey3S0vW2bUaG3YYPtUeIhl2g7vEZ5JH0qv2X0F249z9L0GnsoAPdkIpJMmQZZpx8q7KRTMoOMEHsapcMVXbstkS8VyO6b33evls53XdGjUWjaTSpZx73dp1LHOQHwBIgenNE9d0Nw2D+hCyt3csMVt7dv4vwkTx2rQfpq+QA8gFAx9KvtiMCAPQCrXGtmb55a7fmzHGj1X6Ds3our2R7xQu0NvmR4Y+HHw81m9E6N1BL6vf1m+2Cd1vHiUqQOFAmSD9K60mogUPjVp29BHmaTVLfYzrvTHbUpdN+6FVYNpXItM0HJTPnwSeBWF072J1Fu+lx9dfuBGVipa5DQcqQXIg11rGuW9tPbQae0y2TuuyULrDCwY5ePxeQ7c9oM8kYRWUi+GXJJ4Q/sjjv7RNWup1F0IQf0cJbmcHLF/s5jHrXM2ejAZvNtAaIVhuB+varOj9LN6UNwI0gyc7pmGGc5MfWtTV+yexTcuXSGH4hJVhjBJMg14fJy3J2z6Hi4sYpLyMLW9PUv+rUqkCQzT4s9/I1Dp2jUMVunbIYSGiPCTnEQePnW5pOjLceFfd4AxJUTgnwhCTnvIxx61pXvY+2xgh9wmBIDeeIEMPSo/VSWzXD0OFsXGCk9lIMHIBJxg+orQvdRfUOgYAMo24kbpgAEcDj881cem2/eFD4CCQS2MSYOzbPAoi17MXFuK7BHtM5lkcYmTwTIjPnWjmkZ4s6Xpmi2W1DhdwA4HGOJ7/Ojtome44kcfI9qmentbUCDt7HkEc8803uvWuXK9nRVaEbjDI5+Z/fXF3em6m27FQ0EkyhJ9cqBJ+0V2wWOadR9PlTUqA5fpSWrp8bqlxNpz7tQzTwZI8u2aK6p7JPcdrisrFskZIwAMEZHHlW0+nUtuIDEcEgEj5E5H0NJrhHw8/Mj8x/OmnTuIS9r3jkLPT7lrexBnaQpDAqT5NPbHBj8qD12va+5bUDa2MiQDiOOO1W9R02ot3XdQ4DMWlWn4jPij59xUdNsveG9tBJADrE+p8GG7VvKVrf7GUYJPT+4ENApzu/dSreuewBkxdBHb9Xc/hSqb7jsrBp5qstTC5WxyFwppqAen3UAJzQ78mrrhoZzSAqegdUMfKjWFUXFkU0MyGrrPZT+0i/owLbD31kcKTDIP7jZgehkfKuWvWiKpIq4TlB3FilCPIqkrR710n+0fRXwP1otMfw3fB/5fAfvXRo4cShDDsVII+4r5iqyxqXT4GZf8JI/dXZHxj80cM/6fF+66PpsN9Ki2pUcso+bAf6183Dq17/1HPzM/vqa9avef/iv8KmXjZeUf3/g1h/TOB+/yS+kV/wCj6Jbq9leb1sf/ANE/jQ9z2j0w5vW/ow/0mvD36xc91KxMqD4c5B88Vm3NXfblm+8furN+M5H8K/f+Do/2/wAGvjm/pFf5Peb/ALZ6NB4r6j5h/wD61ldQ/tK01sTaD6g/+2vhH+Jj8P2rxT9GY81Zb0hBmYNH+sn50Yy8H4f4U/q/8JHWdb/tP1OolFizbMiEJ3EetzDfaK5vRaz3TFkdkb1yp9DAyPmPrVqkn4jv/wAQBP3+L86drCHlSPkZH2OfzrnnyOfvG8Ix49RR1nQeqWrhClUs3OBMG25/uPBgnHh/eeNrWWX2FVIVuV3AkM24EeJmEeUN6QTXmaWihJRhkcHE/OcfnXT9F9vrtuLWqtm/ZiAYh1/wngj0/MVyz4r2jqhyeoN1RdQrD38q6qqhpExunBHzbBz9qLsdeMIL7ECQAUI3ZOSSy7QcDGODXSIo1NtjaX31gjbDbS6g5xGVPoR2EDvVei6Pp1Rh7sOrQGBBJUCSCVkxnuuD6VnJqqa+xqlu0znh173n/wCyouScMPjEk5kfPtHPFZy6xFcrBK79yhj8cHGDKtIIxHn61ua7oekW4FN4hCqsoBt9yRktMqIHasnTa5FcJcVTbDSwEZERuBgtPBwRxWsKrSM5X0YS/tU5ffaT3JCwURV92xkknaqhZIIGAMATnNdH0Hqw1fhNllcCSyRsPHZok54EmuP6oLa3otOXUqu3xAckggmM/kfrRvS9VbsOJuuN22dhIE8nBU7oMCDEz27qa9m6HHrR2V3QsJ2+KOYmR/iU5H1FDR581yvUfbBrm1oCXVKeMhBuCKQRMZMtI8q09F7X7h/+RbDDu6EBx2lhwajCSKyRsR9aiY71OwLd4btO4ceRYSPpANVsYwRB9efvU/MZFkFB6rpVu58aKT5wQ3+YQR96N/Ko1SYmAr0i0Pwsfm5J+5zSoylVXIVI46adaYCpCuo4iYFPNQmlNIQn4qg1bcOKqbFAyDDFVEVZcOKg/FIAW6tUm3RVyq1SaQigWqkLFGWtESc/u/jRtrRgf7ini2JySMlbB8quTTVsJpx3qYsjtijBhmjMXS4qf6J/UVolKYpTwFmjO/Q6X6JWhUaMCcjPaxFQI9KPYVRdSk0UmBmhnUqZUx8jFGMKgyVCZomV6Lr92w4dIDdzETBkAgYP1Bruen+1aat0DIti9I8W8BW9QTAB9JE8Z4rgb9iapDlRHbP8qbipGkZtHqHWuhK526i3saQRdUCD5yAcepA9SABXLdX9nmsiSGcZKkncGHYyDnB7eXaoezH9oF2yPc31N+x5cug/uk9h5HHlFdvpCt5S2mb3tsiWVhgE/hZSZDY5x824rBqUDoTUzzprXvMIpcxLBZYkCDwIx64o7SdHN1RG22s7CzK0DwsxwAWIEEcdxzXbaW2EabYAc4KGA8d9rkeL5HPnFS657OJql+J0cSQViJgjK8H6Ufqb6Dw0cVqfZ91b3dtfeOqb1Kq6iCfK6oaZnB5+VUWOlai8JW1cEGC3u2AnvubIHkSftRL6HV6NsxtzDLuKnOAf2T+fzod/aC8t3eNs7mY4UnxwCBMk4AECDz86q5P3KJ18RrezvRWtNvvo4CbYQvG4kxAMjGfMTxXaW2sXl/VXFccbLjIzDAI8aMzL3w0nwmYiuLse0lu+mzVICsHMEZETEZU/lVGp9kz/ANTS3pHIViN3zVpg/kal/wDL+BrsdfqOlRwSpPAaIP8AhYeFvoaEeyy4YEfurG0ftde0/wCrvjegkMrDxkc5BkNHy+tdN0/qti8oNtgsx4GO5ZPAgncn0JHkKTi0O0wDcP6NKtj/AIUD/wBlj6rdtbT6jcQfuBSpDo80mkKVKu088W6kTSpUAQdqg5pUqQyD1C6aVKkBFFmibNiD/X+tNSq0jOQcBSxT0q0Mhb6dbnlTUqQyRamLUqVIdFZNR3UqVIZBmqBalSpMpAp5pU1KsjQZlqi5bpUqAAmXaZFE6Lrlyw/vLTlHB7dx5EcEelPSqls0R6D0D2wt68rbuqLd7iQDtePoYIzg+eCDWjqlKsjOS4UsVcGGgDxHOSB3Bg45c0qVYTik6R0xba2Hpq5DG7tNsiQwBMg8Aqc8Hn8hWJ1n2BR295p2Nsx8BUFJ9J+H8/pSpVjeO0a0pLZm2fZXBW6+25MhgNyxEZHP1rL9zqdExV1BBMghlKEeYGGH5fWlSq4ybdPzM5RSVo1NTq/e2wt5FPhUkkFiJMCIZTPB5gTVun9jkVgVdjtiVM5jyPYfnHelSrPJqTS/OheKatm8NSBjxD0BEU9KlWtEWf/Z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elpais.com/recorte/20050808elpval_1/XLCO/Ies/20050808elpva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857364"/>
            <a:ext cx="978673" cy="652449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hQSEBIQEhISFBUSEA8UFBQUFRAQFQ8PFBAVFBQQFBUXHCYeFxkjGRQUHy8gIycpLCwsFR4xNTAqNSYrLCkBCQoKDgwOFw8PGikfHBwsKSkpKSwsKSwpKSkpKSkpKSksKSksKSksKSkpKSwpKSwpKSkpLCwpLCktLCwpLCksKf/AABEIAMkA+wMBIgACEQEDEQH/xAAbAAACAwEBAQAAAAAAAAAAAAADBAABAgUGB//EAEEQAAECAwUFBQQIBQMFAAAAAAEAAgMREgQTITFBBVFhcaEGgZGxwRQiMlIVQmJyktHw8VOCssLhI6LSBxZDY+L/xAAZAQADAQEBAAAAAAAAAAAAAAAAAQIDBAX/xAAkEQACAgICAgMAAwEAAAAAAAAAAQIRAxITIUFhBDFRFCJxMv/aAAwDAQACEQMRAD8A+ZUqUolKlK944AdKgaihqkkUBiSkluSlKKAxJSS2Gq6EUAOSkkShWGooAUlJItKlKKAFJSSLSpSmAKSlKLQpJAA6VUkWlSlAApKSRZKUoAFSpJFoULEACkpJEoUpQAOSkkSlSlAA5KSW6VJIAxJQtW5KSQAOhREkqkgAtCulGoUoQMDSrpRaFKEACoVXaOGK6EAAoUpR6FKE6FQClWWo1ClCKHQClWGo1ClCKFQGlXSi0KUooANKulFoUoRQAaVKUahShFABpULUahShFAApUpR6FKEUAChSlHoUoToAFKlKPQpQlQAKVKEalSlNIANClKNSqoQ0AGhSlGoUoQAehShMXal2joYvQru0e7V0IoAAhqUI9CsQ0AL0KUJi7Uu0wF6FdCPdqxDQAtQu/tLsrcWe9c+pxEJwAEmhrwDKZxJkQuSYa+jbTsYjWWE0/XssCR3G6bSfEBc+Wbg4mkI7JnzEsUoTLoJBkRiDI8CFVC6DMXoUoTFClCBC9ClCYu1LtAC1ClCYu1LtAC9ClCYu1LtAC9ClCYoUoQAvQpQmKFKEALligYj0K6EAK0KUJqhZu0AL0KUI9ClCAGrtS7TV0rulFgKiGrukyIS1dp2ApdKXabulLlFgKXal2m7pS6RYCl2pdpu6UukWAqIa+kWNlVisx/8AQ0fhm30XgbpfQezgqsEL7DozP95d/cFyfK/5T9m+D7Z4ntFs+mKXgYRMf5tfzXJu19A2lYBEaWHmOBC8ZEs5aS05gkK8GXZV+EZY07FLpVdpsQ1BCXRZmKXaow03dKxCRYmJ3asw00YSl0ixWKXal2mxCUukWFil0pdJu6UukWPsUu0vbrQIc2j48idIc8x97y5rr+xvIIYQ0iYdEOULe1u9+85NnvXChbM/1iypr2tkS5uThM4eOHcVEckZOkwmpJfX2GsUA0zdPHQ6DRMXabu1LpXYlaQndqrtNmEpdIsLFLpS6Td0qukWFjtypdJ654KXK59ka0I3SsQU7cLQgcE9kFCFyruk9crUOylxDWiZJkAjdBQhdKXS97s//p2KQ60RJT+pDkfF5HkO9deFsCxw8oTXHe+cQ9cOiyfyY+OzRYpM+VXaghr624wgJNhMHJjB6JSLAB/8UPvYw+iX8j0Pg9nzAwl7Psa6dmis+SLPuc0erSus6xN1gwT/ACM/Jbs8KidEKG2qU6QGzllPBZ5cm8aLx49XdnMtTNV57bezwf8AUGcveHJe0cyecNpQn2NhEjBGPFw9VjBuDtGkoqSPm90pdL3x2DA/gO7nv/5LDuz9n/hxByefVdf8hHNws8JdKXS9sezln+WMP5gf7Vk9moG+MPwH+1VzxFxSPF3al0vZO7MQP4kUcw0+iwey8H+M/vY380c8R8MjyF0tMgzIGUyMd3Feq/7Vh6R/GH/9IUXstujsPNrh5TT5o/ouKRz7d2WfDDiHB9JxDQQZTlUBqvN7R2hQ4QYZF45wa5+kGogSH2scTpzXrO2FvtV3dwIL8WtD4rSx0/dAdQAahM8F8yj2OIw+/DiN5tcOsk8W01cmiMrUeonr7bAiQnezAwhdtM3gvIs7AZCNFYRg931WTmSUCy2KlspYnOee4TzxlnxJSuxnxbQ6uK8uYxxIEmtD43zuAAqcBjUZnJd65RGKh9A259iFypcp4wFVyr2FTEbpS6T1ypco2HqxG5UuU8YKq4RsGo/cqXKcu1LtcHIdegpdK7pOXXBS64I5A4xO7Xe2Xb7Gxl2BeRQWGITNpZElMNac5CffxXOueCBaNlteapFrhk5uBwyHEcCplLYag0dW3QosSKx8G1vhND2F7CLwPhtILmDEATAllqu020jevHw2RWbnjgaD4HDqmIdscM2vH8pPUJD7PUe0iYGOO7IDiuNH2baS6KRHaBEiF4AdFbdNoewMEsxSYZMpe80nWaXh2sDH3v8AdnyRxtEcVcW0S0mGi2K0FsFojD3GxhFNb2uil7iGEGRkWtk4Ek44TOZjoNpaGNa5ppiw3uc+JMxIYhMD4HwzxfWZ8sUL6QHFT24cfFVbFqiodktgZIxZvAc0GqGGmcOGGxXNoOIcYp4loMsZLpNdGLWkgB12JgFhAi0irHUTBlzC54trcpmfNXH2i1gmREdjkwDLeSVM22ioqmdJzokgAMfemTRjMe7IDUHE5ZLNcXH3Rro2QGhBnjrhyXMO2AfgLOUQxIZ5TlSsu2xEaJugOI+aG8PHQLG/Zoeia0SHrge8K6QvOQu00E4ExGfeaT1bNOwdosf8EQO5H0V2I61A3LJgNnkO+S5ca1FuJd5IH0r9oJis7QgN3DJXcDcuIdr/AGggP2244NmeQQFnoTBbwXO2hb4TMKavD8wuM+2RTqB18lBaXykYjpc6fIJBQyNq2eUnQSJ5+4aeeBK4z3teSW0DH4WkyGmE8U0IY08Rh5IuOsj95rX/ANQKam0JwsRulRhJ9sv4bO6tnkZdFuiH8rxyLXeYCrlsniOZcqXSfiQRoZ8xShUDgjkFxMUMJWISakFUx+h/lVyBxha4XzuHAOJ81g7SYycpu4n9lwDFnqs471msKNnl/Edt+2AdD+IrMTbc8JDJcelyyWncqWJEPLI7ELajdTLuKYFvb8zfFeeIO5YJ4J8KFzM9C7aLR9bzKpu12fNLmCvOnktw3lPhQuVnpGW9rsnT8VsRwdVww52EhiitiuUOFF72di9Cl4NwXLbFOq3fKNCtjoPcDmB4KQ4xbk4jhmOq598qNo4p00GyDW21MaQXMxOdHuGWpMiFytt7VfZjDiQ/ehxQSx03seCPihv+KThMZEgggpq2Mqgxnt+MspH2cJt5YkrxdqtsT2cMjOLy6O6I0nAsAhhpYB4eC0w08ijLuzLNJqDadUessH/VEtwewywmHNZGH4vdcvQjtPCiAPNmY8HVhkecnA+a+RXgXquztmNDHkUil2r2ufN3umQMpS3rf5GCEUnE5/j5pydSPbtttliZtjMPFjnAd7SfJaOzYLvgjs5ONH9QC4zYvJav+K49X4OxNeTsfQDxi0Bw3t97qEGJYXD4g4dxXOvG55Eaglp8Qmoe13tyixO9xd/VNKpFJo0Wjj34LTQNyr6bec6HfeYz+2Swdog5wYZ4tfEh4dZJUx2g9IUAS3tMP5YjTwcx46gKXjdHuH3mf8SUqZSkhuQ3oT3fqaFjo9veHt82qrgn67fxN9ShKvtg3+FPi/qaGYn6nNFNh4nukfIqCxDWatNIlpgauCuoceiMQwaLE2bkbIKOWzZR4q/ohw0K9E2QGAAWDGkp5pD4YnCh7Ld9oI42K7eei6T7YUvEtnNUsk2LjgIv2S4GVWG9EGzG6vPRW+1Dirgmae0idI2KWqxU4gz7pGSAwapu3WieAdPySBcd62jddmMqT6GjHVCMlqlK0UK2MiIrrSojcCtX/NOh2MAqJe/4q77ilTFaGIcdzZ0kiYkdzhuI1C41q7Pwoj63Vz+8QANwAyCfqJUE8k0qD7QlC2HBblDB+8S7zT9RVKKrJr8Nhx3rbWnf1QwooKDhm8rVI+ZLgLTUikMBvFWWcUGrerBGk/FJj6COdLeqv5b0xZ4TpTkCOKNR9kKLRaQkLWrFsKadCGrPRAiQtwKLT8BT/TPtJ3FZEbgra06easAp9C7ZV7wPmpWd3QqCauZ4JdBQ66PvPogvtrQhxzDGR/qKUix2aY+IURiaSmwr9oT0QTaCUB0YHJZmD+62UUZbNhDH/RQ4kYnA/kjQYeM6QeBwTkSMZSDWN8EN14FVnKcVTnI8ZuOJE0u5g3rROzJqjN4VK1R5qK6JLrV1LMwqLglQWEJHFVVxKHPioHcU6CwoiLTYwQalpkMnQpUh2/AX2jh1KsRuA8cluFs9x0lzRfZN7h3YqXqUthe9PDqrr5dUSJCaNSeiHetGifXhCftmmzV0nQrBtYykqbaDPBT2O0Fcw6rFfGaIJkyl6q37NIP6CLXker8BYcUgZy4Ypg2sAbzv9EsyyEajqsxLG4/W6LP+pf8AZB3WwTx6Eo0O3NdmVzfYHb+hWX2Vw0PmnrFgpSR1XxG7wUF8dss8e5csg8fBVJNYxPJ6GnWpYvjvQgtSV0TsbexyCWFHdF4qg5RbG0CEJEZDG/ojQ4ZOhKM2yHUAc0bDSFS1u8qUjimjDaMyO4fmqdaIY1mlfY6Ent5odzzTb9otGQHgEI7QOmHcrV/hD1FXMO4q2ubq0nkSi31XFba8jSXcFSb8k/4AJHyy7nE9VRgkfVdjwTc+KjrQAhNg0JCyuOQKK2zyzAVvtWeQ8UK9Crtk9IZhhgORPciOthGAZ0SNXNW13NJxGpDLrY84SKwXPy8peaqHZ3HejtsMQqekV2wYsjjiSB4nqoNmnMnDfL0mmWbPiGQn1Ttl2K4uk4THMAeM1LyV5KUL8HLbY4Yzc48sERsBgxa3xM17HZtgaxsi1gPMOJ75JuLRLSfJcz+R3R0LB0eMgRXaNaOOSLEcZTLmk7l34tkBzpHKc+hXFtllkcN/H1VKSkS4uIBtqGfveBWm2hp3oRYeB7whRIrW54HdPFXqTYw+NLIJd7zOYHqst2g3d1VG3M+VNJ/gnJPyUSdABPkli0o7rWz5UN0dp0C07/CHQAhRbLhuUwV2Q0GZIZ4orbXLIN81zXxEOtZ6lbfh2vpE7wsRbcTrguULQsPikoUBufQaPHmd6FUhhEaVr9GX39m2NR4cLkhw3aSXRs1mnnh1USk0VGKYsIRC7WztiVNvJch6nBGsFjZPIOPHJdyFDkPRcuTM/pHVjwr7Z4zaNkc0n3JDE5zC5jp/rBfQLbDa4SIBHFcS07PZkGjwmtMebrszyYezy6uS71n7PNJ95x5DDriV0oPZKHhVV4/F0WjzwRCwSZ5JrSmIBloV68dn4TB8AnpMl3QrTOz7DKbW9wAWb+RE0Xx5HmL92gA8ym4bIxkRCeR90hewgbPhwh7rGg75CfiiRHHXzXM86f0jdYX5Z418OPpDI5iSEfaMyHDkCvY1gHKfNZixNyazeg4vZ4xrouePVYdDin5p75FepiuGs1hrQciR3q+X0Z8fs80LNEBBNXVVHDiTIETOW7xXqTB3lAj2ZusimsvoTxs8wXOAkMJ55kpN7DPVemiWdnJLPszM5FbxyejKWOzz8lRC6saHD0HUoNy06FaqZk4Uc8qAroewA5HxS77LJNSTE1QERSie0nesezcVv2Ybx1/JNhbAvhcVhsBdOHYC45JpuzAMCf3WHIkbLG2cVtnW7hdf6P4hM2fZrSFPLRSxM4TbOissfBdg2JoO9bbZhNLlY+M58DZp/ZdKz7K3lMwmyTcJs1jKbNIwRUGyECQw5FMVEIkKDxRbkLBy/TdKhaJilvYsZp18NXDiSEiE7aFVgYTg0Yotmc4mczIZDAzSsSK2cuPRSHaaZyJE9M0NDTo6cSLPGWWeCoRmnJIiO5wVNYWmc/8AKjUrYcdaJHInihxYxzH7Jd1vGWKK20zEh1T1YrAyeZlCiRtJy5okaMTgljAJmZ67irXsnsMwAjEqqZZYIUNwBxK6EGgjTvQ3QVYkYuO9W9kxki0ieCuI7DMo2FQk+AlYjCNExEjGaWj4raLMmIx4esvJAdHIR3tKB7PPNdMWjnaAxI5KC6NvTEWzSyQbtapoypg3ROKzecVtzJKquCok9EHgf4kFlkaeEvJACYhZLz6PQ+gg4yHfNbbHA1QBkUu5OrCx18YFDbaMf2SoVDNNLwTfZ04Ucb09CtAXGhpqColGylLs6XtAWm2pc9Wo0RakPm1TWHxEpCyW3Iodg3gk4IjWb8d+Kp+SJBTJNNjSwBw5LQtGku9SJkl3Zpaoq6DuisOYxWYct6WirQ05p6i2GapZBYixZ6qfkl3ZqUUyRgc1mZlx3IjdUOJn4KiDRLhLFW52HxLD8xzQ43xJ0FlNiYq4jgdEB+i2PRVQgbgEFwCLESkZWjNkdJAiPCpyC9aoykR7uCDWNyLDyKVdmtjJn//Z"/>
          <p:cNvSpPr>
            <a:spLocks noChangeAspect="1" noChangeArrowheads="1"/>
          </p:cNvSpPr>
          <p:nvPr/>
        </p:nvSpPr>
        <p:spPr bwMode="auto">
          <a:xfrm>
            <a:off x="63500" y="-925513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4" name="AutoShape 10" descr="data:image/jpeg;base64,/9j/4AAQSkZJRgABAQAAAQABAAD/2wCEAAkGBhQSEBIQEhISFBUSEA8UFBQUFRAQFQ8PFBAVFBQQFBUXHCYeFxkjGRQUHy8gIycpLCwsFR4xNTAqNSYrLCkBCQoKDgwOFw8PGikfHBwsKSkpKSwsKSwpKSkpKSkpKSksKSksKSksKSkpKSwpKSwpKSkpLCwpLCktLCwpLCksKf/AABEIAMkA+wMBIgACEQEDEQH/xAAbAAACAwEBAQAAAAAAAAAAAAADBAABAgUGB//EAEEQAAECAwUFBQQIBQMFAAAAAAEAAgMREgQTITFBBVFhcaEGgZGxwRQiMlIVQmJyktHw8VOCssLhI6LSBxZDY+L/xAAZAQADAQEBAAAAAAAAAAAAAAAAAQIDBAX/xAAkEQACAgICAgMAAwEAAAAAAAAAAQIRAxITIUFhBDFRFCJxMv/aAAwDAQACEQMRAD8A+ZUqUolKlK944AdKgaihqkkUBiSkluSlKKAxJSS2Gq6EUAOSkkShWGooAUlJItKlKKAFJSSLSpSmAKSlKLQpJAA6VUkWlSlAApKSRZKUoAFSpJFoULEACkpJEoUpQAOSkkSlSlAA5KSW6VJIAxJQtW5KSQAOhREkqkgAtCulGoUoQMDSrpRaFKEACoVXaOGK6EAAoUpR6FKE6FQClWWo1ClCKHQClWGo1ClCKFQGlXSi0KUooANKulFoUoRQAaVKUahShFABpULUahShFAApUpR6FKEUAChSlHoUoToAFKlKPQpQlQAKVKEalSlNIANClKNSqoQ0AGhSlGoUoQAehShMXal2joYvQru0e7V0IoAAhqUI9CsQ0AL0KUJi7Uu0wF6FdCPdqxDQAtQu/tLsrcWe9c+pxEJwAEmhrwDKZxJkQuSYa+jbTsYjWWE0/XssCR3G6bSfEBc+Wbg4mkI7JnzEsUoTLoJBkRiDI8CFVC6DMXoUoTFClCBC9ClCYu1LtAC1ClCYu1LtAC9ClCYu1LtAC9ClCYoUoQAvQpQmKFKEALligYj0K6EAK0KUJqhZu0AL0KUI9ClCAGrtS7TV0rulFgKiGrukyIS1dp2ApdKXabulLlFgKXal2m7pS6RYCl2pdpu6UukWAqIa+kWNlVisx/8AQ0fhm30XgbpfQezgqsEL7DozP95d/cFyfK/5T9m+D7Z4ntFs+mKXgYRMf5tfzXJu19A2lYBEaWHmOBC8ZEs5aS05gkK8GXZV+EZY07FLpVdpsQ1BCXRZmKXaow03dKxCRYmJ3asw00YSl0ixWKXal2mxCUukWFil0pdJu6UukWPsUu0vbrQIc2j48idIc8x97y5rr+xvIIYQ0iYdEOULe1u9+85NnvXChbM/1iypr2tkS5uThM4eOHcVEckZOkwmpJfX2GsUA0zdPHQ6DRMXabu1LpXYlaQndqrtNmEpdIsLFLpS6Td0qukWFjtypdJ654KXK59ka0I3SsQU7cLQgcE9kFCFyruk9crUOylxDWiZJkAjdBQhdKXS97s//p2KQ60RJT+pDkfF5HkO9deFsCxw8oTXHe+cQ9cOiyfyY+OzRYpM+VXaghr624wgJNhMHJjB6JSLAB/8UPvYw+iX8j0Pg9nzAwl7Psa6dmis+SLPuc0erSus6xN1gwT/ACM/Jbs8KidEKG2qU6QGzllPBZ5cm8aLx49XdnMtTNV57bezwf8AUGcveHJe0cyecNpQn2NhEjBGPFw9VjBuDtGkoqSPm90pdL3x2DA/gO7nv/5LDuz9n/hxByefVdf8hHNws8JdKXS9sezln+WMP5gf7Vk9moG+MPwH+1VzxFxSPF3al0vZO7MQP4kUcw0+iwey8H+M/vY380c8R8MjyF0tMgzIGUyMd3Feq/7Vh6R/GH/9IUXstujsPNrh5TT5o/ouKRz7d2WfDDiHB9JxDQQZTlUBqvN7R2hQ4QYZF45wa5+kGogSH2scTpzXrO2FvtV3dwIL8WtD4rSx0/dAdQAahM8F8yj2OIw+/DiN5tcOsk8W01cmiMrUeonr7bAiQnezAwhdtM3gvIs7AZCNFYRg931WTmSUCy2KlspYnOee4TzxlnxJSuxnxbQ6uK8uYxxIEmtD43zuAAqcBjUZnJd65RGKh9A259iFypcp4wFVyr2FTEbpS6T1ypco2HqxG5UuU8YKq4RsGo/cqXKcu1LtcHIdegpdK7pOXXBS64I5A4xO7Xe2Xb7Gxl2BeRQWGITNpZElMNac5CffxXOueCBaNlteapFrhk5uBwyHEcCplLYag0dW3QosSKx8G1vhND2F7CLwPhtILmDEATAllqu020jevHw2RWbnjgaD4HDqmIdscM2vH8pPUJD7PUe0iYGOO7IDiuNH2baS6KRHaBEiF4AdFbdNoewMEsxSYZMpe80nWaXh2sDH3v8AdnyRxtEcVcW0S0mGi2K0FsFojD3GxhFNb2uil7iGEGRkWtk4Ek44TOZjoNpaGNa5ppiw3uc+JMxIYhMD4HwzxfWZ8sUL6QHFT24cfFVbFqiodktgZIxZvAc0GqGGmcOGGxXNoOIcYp4loMsZLpNdGLWkgB12JgFhAi0irHUTBlzC54trcpmfNXH2i1gmREdjkwDLeSVM22ioqmdJzokgAMfemTRjMe7IDUHE5ZLNcXH3Rro2QGhBnjrhyXMO2AfgLOUQxIZ5TlSsu2xEaJugOI+aG8PHQLG/Zoeia0SHrge8K6QvOQu00E4ExGfeaT1bNOwdosf8EQO5H0V2I61A3LJgNnkO+S5ca1FuJd5IH0r9oJis7QgN3DJXcDcuIdr/AGggP2244NmeQQFnoTBbwXO2hb4TMKavD8wuM+2RTqB18lBaXykYjpc6fIJBQyNq2eUnQSJ5+4aeeBK4z3teSW0DH4WkyGmE8U0IY08Rh5IuOsj95rX/ANQKam0JwsRulRhJ9sv4bO6tnkZdFuiH8rxyLXeYCrlsniOZcqXSfiQRoZ8xShUDgjkFxMUMJWISakFUx+h/lVyBxha4XzuHAOJ81g7SYycpu4n9lwDFnqs471msKNnl/Edt+2AdD+IrMTbc8JDJcelyyWncqWJEPLI7ELajdTLuKYFvb8zfFeeIO5YJ4J8KFzM9C7aLR9bzKpu12fNLmCvOnktw3lPhQuVnpGW9rsnT8VsRwdVww52EhiitiuUOFF72di9Cl4NwXLbFOq3fKNCtjoPcDmB4KQ4xbk4jhmOq598qNo4p00GyDW21MaQXMxOdHuGWpMiFytt7VfZjDiQ/ehxQSx03seCPihv+KThMZEgggpq2Mqgxnt+MspH2cJt5YkrxdqtsT2cMjOLy6O6I0nAsAhhpYB4eC0w08ijLuzLNJqDadUessH/VEtwewywmHNZGH4vdcvQjtPCiAPNmY8HVhkecnA+a+RXgXquztmNDHkUil2r2ufN3umQMpS3rf5GCEUnE5/j5pydSPbtttliZtjMPFjnAd7SfJaOzYLvgjs5ONH9QC4zYvJav+K49X4OxNeTsfQDxi0Bw3t97qEGJYXD4g4dxXOvG55Eaglp8Qmoe13tyixO9xd/VNKpFJo0Wjj34LTQNyr6bec6HfeYz+2Swdog5wYZ4tfEh4dZJUx2g9IUAS3tMP5YjTwcx46gKXjdHuH3mf8SUqZSkhuQ3oT3fqaFjo9veHt82qrgn67fxN9ShKvtg3+FPi/qaGYn6nNFNh4nukfIqCxDWatNIlpgauCuoceiMQwaLE2bkbIKOWzZR4q/ohw0K9E2QGAAWDGkp5pD4YnCh7Ld9oI42K7eei6T7YUvEtnNUsk2LjgIv2S4GVWG9EGzG6vPRW+1Dirgmae0idI2KWqxU4gz7pGSAwapu3WieAdPySBcd62jddmMqT6GjHVCMlqlK0UK2MiIrrSojcCtX/NOh2MAqJe/4q77ilTFaGIcdzZ0kiYkdzhuI1C41q7Pwoj63Vz+8QANwAyCfqJUE8k0qD7QlC2HBblDB+8S7zT9RVKKrJr8Nhx3rbWnf1QwooKDhm8rVI+ZLgLTUikMBvFWWcUGrerBGk/FJj6COdLeqv5b0xZ4TpTkCOKNR9kKLRaQkLWrFsKadCGrPRAiQtwKLT8BT/TPtJ3FZEbgra06easAp9C7ZV7wPmpWd3QqCauZ4JdBQ66PvPogvtrQhxzDGR/qKUix2aY+IURiaSmwr9oT0QTaCUB0YHJZmD+62UUZbNhDH/RQ4kYnA/kjQYeM6QeBwTkSMZSDWN8EN14FVnKcVTnI8ZuOJE0u5g3rROzJqjN4VK1R5qK6JLrV1LMwqLglQWEJHFVVxKHPioHcU6CwoiLTYwQalpkMnQpUh2/AX2jh1KsRuA8cluFs9x0lzRfZN7h3YqXqUthe9PDqrr5dUSJCaNSeiHetGifXhCftmmzV0nQrBtYykqbaDPBT2O0Fcw6rFfGaIJkyl6q37NIP6CLXker8BYcUgZy4Ypg2sAbzv9EsyyEajqsxLG4/W6LP+pf8AZB3WwTx6Eo0O3NdmVzfYHb+hWX2Vw0PmnrFgpSR1XxG7wUF8dss8e5csg8fBVJNYxPJ6GnWpYvjvQgtSV0TsbexyCWFHdF4qg5RbG0CEJEZDG/ojQ4ZOhKM2yHUAc0bDSFS1u8qUjimjDaMyO4fmqdaIY1mlfY6Ent5odzzTb9otGQHgEI7QOmHcrV/hD1FXMO4q2ubq0nkSi31XFba8jSXcFSb8k/4AJHyy7nE9VRgkfVdjwTc+KjrQAhNg0JCyuOQKK2zyzAVvtWeQ8UK9Crtk9IZhhgORPciOthGAZ0SNXNW13NJxGpDLrY84SKwXPy8peaqHZ3HejtsMQqekV2wYsjjiSB4nqoNmnMnDfL0mmWbPiGQn1Ttl2K4uk4THMAeM1LyV5KUL8HLbY4Yzc48sERsBgxa3xM17HZtgaxsi1gPMOJ75JuLRLSfJcz+R3R0LB0eMgRXaNaOOSLEcZTLmk7l34tkBzpHKc+hXFtllkcN/H1VKSkS4uIBtqGfveBWm2hp3oRYeB7whRIrW54HdPFXqTYw+NLIJd7zOYHqst2g3d1VG3M+VNJ/gnJPyUSdABPkli0o7rWz5UN0dp0C07/CHQAhRbLhuUwV2Q0GZIZ4orbXLIN81zXxEOtZ6lbfh2vpE7wsRbcTrguULQsPikoUBufQaPHmd6FUhhEaVr9GX39m2NR4cLkhw3aSXRs1mnnh1USk0VGKYsIRC7WztiVNvJch6nBGsFjZPIOPHJdyFDkPRcuTM/pHVjwr7Z4zaNkc0n3JDE5zC5jp/rBfQLbDa4SIBHFcS07PZkGjwmtMebrszyYezy6uS71n7PNJ95x5DDriV0oPZKHhVV4/F0WjzwRCwSZ5JrSmIBloV68dn4TB8AnpMl3QrTOz7DKbW9wAWb+RE0Xx5HmL92gA8ym4bIxkRCeR90hewgbPhwh7rGg75CfiiRHHXzXM86f0jdYX5Z418OPpDI5iSEfaMyHDkCvY1gHKfNZixNyazeg4vZ4xrouePVYdDin5p75FepiuGs1hrQciR3q+X0Z8fs80LNEBBNXVVHDiTIETOW7xXqTB3lAj2ZusimsvoTxs8wXOAkMJ55kpN7DPVemiWdnJLPszM5FbxyejKWOzz8lRC6saHD0HUoNy06FaqZk4Uc8qAroewA5HxS77LJNSTE1QERSie0nesezcVv2Ybx1/JNhbAvhcVhsBdOHYC45JpuzAMCf3WHIkbLG2cVtnW7hdf6P4hM2fZrSFPLRSxM4TbOissfBdg2JoO9bbZhNLlY+M58DZp/ZdKz7K3lMwmyTcJs1jKbNIwRUGyECQw5FMVEIkKDxRbkLBy/TdKhaJilvYsZp18NXDiSEiE7aFVgYTg0Yotmc4mczIZDAzSsSK2cuPRSHaaZyJE9M0NDTo6cSLPGWWeCoRmnJIiO5wVNYWmc/8AKjUrYcdaJHInihxYxzH7Jd1vGWKK20zEh1T1YrAyeZlCiRtJy5okaMTgljAJmZ67irXsnsMwAjEqqZZYIUNwBxK6EGgjTvQ3QVYkYuO9W9kxki0ieCuI7DMo2FQk+AlYjCNExEjGaWj4raLMmIx4esvJAdHIR3tKB7PPNdMWjnaAxI5KC6NvTEWzSyQbtapoypg3ROKzecVtzJKquCok9EHgf4kFlkaeEvJACYhZLz6PQ+gg4yHfNbbHA1QBkUu5OrCx18YFDbaMf2SoVDNNLwTfZ04Ucb09CtAXGhpqColGylLs6XtAWm2pc9Wo0RakPm1TWHxEpCyW3Iodg3gk4IjWb8d+Kp+SJBTJNNjSwBw5LQtGku9SJkl3Zpaoq6DuisOYxWYct6WirQ05p6i2GapZBYixZ6qfkl3ZqUUyRgc1mZlx3IjdUOJn4KiDRLhLFW52HxLD8xzQ43xJ0FlNiYq4jgdEB+i2PRVQgbgEFwCLESkZWjNkdJAiPCpyC9aoykR7uCDWNyLDyKVdmtjJn//Z"/>
          <p:cNvSpPr>
            <a:spLocks noChangeAspect="1" noChangeArrowheads="1"/>
          </p:cNvSpPr>
          <p:nvPr/>
        </p:nvSpPr>
        <p:spPr bwMode="auto">
          <a:xfrm>
            <a:off x="63500" y="-925513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5" name="Picture 11" descr="C:\Users\dgif-delfino\AppData\Local\Microsoft\Windows\Temporary Internet Files\Content.IE5\OWURKOE2\MP9004000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1022026" cy="748155"/>
          </a:xfrm>
          <a:prstGeom prst="rect">
            <a:avLst/>
          </a:prstGeom>
          <a:noFill/>
        </p:spPr>
      </p:pic>
      <p:pic>
        <p:nvPicPr>
          <p:cNvPr id="1036" name="Picture 12" descr="C:\Users\dgif-delfino\AppData\Local\Microsoft\Windows\Temporary Internet Files\Content.IE5\J19N2C16\MP9002275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14686"/>
            <a:ext cx="1076956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85720" y="1857364"/>
          <a:ext cx="8286808" cy="3973700"/>
        </p:xfrm>
        <a:graphic>
          <a:graphicData uri="http://schemas.openxmlformats.org/drawingml/2006/table">
            <a:tbl>
              <a:tblPr/>
              <a:tblGrid>
                <a:gridCol w="2278158"/>
                <a:gridCol w="2085647"/>
                <a:gridCol w="2085647"/>
                <a:gridCol w="1837356"/>
              </a:tblGrid>
              <a:tr h="259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Calibri"/>
                          <a:ea typeface="Calibri"/>
                          <a:cs typeface="Times New Roman"/>
                        </a:rPr>
                        <a:t>Folio de Captura  zoo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Folio de Certificado zoo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Folio Captura Fito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Folio Certificado Fito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1502200200120139036000001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1502200500220135060000002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1502200200220137043000103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1502200500220137043000079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1502200200120137043000164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1502200500120137043000127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1502200200220137043000106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1502200500220137043000069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1502200200120137043000159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1502200500120137043000126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1502200200220137043000102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1502200500220137043000076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1502200200120137043000154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1502200500120137043000125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1502200500220137043000074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1502200200120137043000165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1502200500220137043000079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1502200500220137043000070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1502200200120137043000163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1502200500120137043000116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1502200500220137043000072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1502200200120137043000156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1502200500120137043000113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1502200500220137043000068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1502200200120137043000155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1502200500120137043000115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1502200500220137043000080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1502200200120137043000161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1502200500220137043000076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1502200500220137043000078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latin typeface="Calibri"/>
                          <a:ea typeface="Calibri"/>
                          <a:cs typeface="Times New Roman"/>
                        </a:rPr>
                        <a:t>1502200200120137043000108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Calibri"/>
                          <a:ea typeface="Calibri"/>
                          <a:cs typeface="Times New Roman"/>
                        </a:rPr>
                        <a:t>1502200500120137043000114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Calibri"/>
                          <a:ea typeface="Calibri"/>
                          <a:cs typeface="Times New Roman"/>
                        </a:rPr>
                        <a:t>1502200500220137043000067</a:t>
                      </a:r>
                    </a:p>
                  </a:txBody>
                  <a:tcPr marL="54044" marR="54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203770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87936" y="6072206"/>
            <a:ext cx="2340924" cy="52514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endPara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>
              <a:defRPr/>
            </a:pP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www.ventanillaunica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.gob.mx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7" name="2 Título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5400600" cy="90516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s-MX" sz="4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Comentarios</a:t>
            </a:r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395536" y="4293096"/>
            <a:ext cx="7845425" cy="905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s-MX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s-MX" sz="4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GRACIAS</a:t>
            </a:r>
            <a:endParaRPr kumimoji="0" lang="es-MX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57818" y="5589240"/>
            <a:ext cx="378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3"/>
              </a:rPr>
              <a:t>dgif-delfino@senasica.gob.mx</a:t>
            </a:r>
            <a:endParaRPr lang="es-MX" dirty="0" smtClean="0"/>
          </a:p>
          <a:p>
            <a:r>
              <a:rPr lang="es-MX" dirty="0" smtClean="0"/>
              <a:t>Tel. +52-55   59051000</a:t>
            </a:r>
          </a:p>
          <a:p>
            <a:r>
              <a:rPr lang="es-MX" dirty="0" smtClean="0"/>
              <a:t>Ext.  51112, 54319, 54953, 51014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0"/>
          </p:nvPr>
        </p:nvSpPr>
        <p:spPr/>
      </p:sp>
      <p:grpSp>
        <p:nvGrpSpPr>
          <p:cNvPr id="4" name="4 Grupo"/>
          <p:cNvGrpSpPr/>
          <p:nvPr/>
        </p:nvGrpSpPr>
        <p:grpSpPr>
          <a:xfrm>
            <a:off x="714380" y="428604"/>
            <a:ext cx="7572396" cy="6000768"/>
            <a:chOff x="0" y="857232"/>
            <a:chExt cx="7572396" cy="6000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57232"/>
              <a:ext cx="990600" cy="600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21" y="928670"/>
              <a:ext cx="6581775" cy="592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6 CuadroTexto"/>
          <p:cNvSpPr txBox="1"/>
          <p:nvPr/>
        </p:nvSpPr>
        <p:spPr>
          <a:xfrm>
            <a:off x="0" y="0"/>
            <a:ext cx="6643702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Flujo de atención de un trámite en Ventanilla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14480" y="500042"/>
            <a:ext cx="557216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Inspección física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dobe Caslon Pro Bold" pitchFamily="18" charset="0"/>
              </a:rPr>
              <a:t>Tramite de importación  en  10 pasos </a:t>
            </a:r>
          </a:p>
          <a:p>
            <a:endParaRPr lang="es-MX" dirty="0">
              <a:latin typeface="Adobe Caslon Pro Bold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8" y="391265"/>
            <a:ext cx="9001156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1300" dirty="0" smtClean="0">
                <a:latin typeface="Adobe Caslon Pro Bold" pitchFamily="18" charset="0"/>
              </a:rPr>
              <a:t>Consultar los requisitos de la mercancía en la pagina web </a:t>
            </a:r>
            <a:r>
              <a:rPr lang="es-ES" sz="1300" dirty="0" smtClean="0">
                <a:latin typeface="Adobe Caslon Pro Bold" pitchFamily="18" charset="0"/>
                <a:hlinkClick r:id="rId2"/>
              </a:rPr>
              <a:t>www.senasica.gob.mx</a:t>
            </a:r>
            <a:r>
              <a:rPr lang="es-ES" sz="1300" dirty="0" smtClean="0">
                <a:latin typeface="Adobe Caslon Pro Bold" pitchFamily="18" charset="0"/>
              </a:rPr>
              <a:t> y obtener la combinación de requisitos, así como obtención del formato para el pago de derechos del trámite esquema e5cinco.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1300" dirty="0" smtClean="0">
              <a:latin typeface="Adobe Caslon Pro Bold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sz="1300" dirty="0" smtClean="0">
                <a:latin typeface="Adobe Caslon Pro Bold" pitchFamily="18" charset="0"/>
              </a:rPr>
              <a:t>Registrarse en el portal </a:t>
            </a:r>
            <a:r>
              <a:rPr lang="es-ES" sz="1300" dirty="0" smtClean="0">
                <a:latin typeface="Adobe Caslon Pro Bold" pitchFamily="18" charset="0"/>
                <a:hlinkClick r:id="rId3"/>
              </a:rPr>
              <a:t>www.ventanillaunica.gob.mx</a:t>
            </a:r>
            <a:r>
              <a:rPr lang="es-ES" sz="1300" dirty="0" smtClean="0">
                <a:latin typeface="Adobe Caslon Pro Bold" pitchFamily="18" charset="0"/>
              </a:rPr>
              <a:t>  con la Firma Electrónica Avanzada (FIEL).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1300" dirty="0" smtClean="0">
              <a:latin typeface="Adobe Caslon Pro Bold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sz="1300" dirty="0" smtClean="0">
                <a:latin typeface="Adobe Caslon Pro Bold" pitchFamily="18" charset="0"/>
              </a:rPr>
              <a:t>Ingresar a tramites y solicitar un trámite.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s-ES" sz="1300" dirty="0" smtClean="0">
                <a:latin typeface="Adobe Caslon Pro Bold" pitchFamily="18" charset="0"/>
              </a:rPr>
              <a:t>Solicitud para iniciar la revisión documental-Captura del Certificado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s-ES" sz="1300" dirty="0" smtClean="0">
                <a:latin typeface="Adobe Caslon Pro Bold" pitchFamily="18" charset="0"/>
              </a:rPr>
              <a:t>Solicitud para la programación de la Inspección Física-Obtención del Certificado para importación.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</a:pPr>
            <a:endParaRPr lang="es-ES" sz="1300" dirty="0" smtClean="0">
              <a:latin typeface="Adobe Caslon Pro Bold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sz="1300" dirty="0" smtClean="0">
                <a:latin typeface="Adobe Caslon Pro Bold" pitchFamily="18" charset="0"/>
              </a:rPr>
              <a:t>Capturar los datos que requiere el portal de la VU.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1300" dirty="0" smtClean="0">
              <a:latin typeface="Adobe Caslon Pro Bold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sz="1300" dirty="0" smtClean="0">
                <a:latin typeface="Adobe Caslon Pro Bold" pitchFamily="18" charset="0"/>
              </a:rPr>
              <a:t>Digitalizar los documentos que solicita la normatividad.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1300" dirty="0" smtClean="0">
              <a:latin typeface="Adobe Caslon Pro Bold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sz="1300" dirty="0" smtClean="0">
                <a:latin typeface="Adobe Caslon Pro Bold" pitchFamily="18" charset="0"/>
              </a:rPr>
              <a:t>Firmar la solicitud  y recibir el acuse de recepción de trámite.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1300" dirty="0" smtClean="0">
              <a:latin typeface="Adobe Caslon Pro Bold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sz="1300" dirty="0" smtClean="0">
                <a:latin typeface="Adobe Caslon Pro Bold" pitchFamily="18" charset="0"/>
              </a:rPr>
              <a:t>Recibir en el portal en su bandeja de inicio notificación , confirmar notificación y obtener Oficio de Cumplimiento Documental.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1300" dirty="0" smtClean="0">
              <a:latin typeface="Adobe Caslon Pro Bold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ES" sz="1300" dirty="0" smtClean="0">
                <a:latin typeface="Adobe Caslon Pro Bold" pitchFamily="18" charset="0"/>
              </a:rPr>
              <a:t>Solicitar en la sección de trámites la inspección física de la mercancía declarando fecha, hora de inspección y corroborando la cantidad de mercancía.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1300" dirty="0" smtClean="0">
              <a:latin typeface="Adobe Caslon Pro Bold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1300" dirty="0" smtClean="0">
                <a:latin typeface="Adobe Caslon Pro Bold" pitchFamily="18" charset="0"/>
              </a:rPr>
              <a:t>Firmar la solicitud  y recibir el acuse de recepción de trámite.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s-ES" sz="1300" dirty="0" smtClean="0">
              <a:latin typeface="Adobe Caslon Pro Bold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sz="1300" dirty="0" smtClean="0">
                <a:latin typeface="Adobe Caslon Pro Bold" pitchFamily="18" charset="0"/>
              </a:rPr>
              <a:t>Recibir en el portal en su bandeja de inicio notificación, confirmar notificación y obtener Certificado para Importación.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5925941"/>
            <a:ext cx="9001156" cy="646331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100" b="1" dirty="0" smtClean="0"/>
              <a:t>Nota importante</a:t>
            </a:r>
            <a:r>
              <a:rPr lang="es-MX" sz="1100" dirty="0" smtClean="0"/>
              <a:t>:  ---</a:t>
            </a:r>
            <a:r>
              <a:rPr lang="es-ES" sz="1200" dirty="0" smtClean="0">
                <a:solidFill>
                  <a:prstClr val="black"/>
                </a:solidFill>
                <a:latin typeface="+mj-lt"/>
                <a:ea typeface="Batang" pitchFamily="18" charset="-127"/>
                <a:cs typeface="Arial" pitchFamily="34" charset="0"/>
              </a:rPr>
              <a:t>El trámite inicia y concluye en el portal de VU.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prstClr val="black"/>
                </a:solidFill>
                <a:latin typeface="+mj-lt"/>
                <a:ea typeface="Batang" pitchFamily="18" charset="-127"/>
                <a:cs typeface="Arial" pitchFamily="34" charset="0"/>
              </a:rPr>
              <a:t>	--- P</a:t>
            </a:r>
            <a:r>
              <a:rPr lang="es-MX" sz="1200" dirty="0" smtClean="0">
                <a:latin typeface="+mj-lt"/>
              </a:rPr>
              <a:t>ara solicitar la Inspección Física de su mercancía, es necesario obtener la resolución de cumplimiento documental, en la cual se le indicará el Folio de Certificado de importación asignado a su trámite.</a:t>
            </a:r>
            <a:endParaRPr lang="es-MX" sz="1100" dirty="0">
              <a:latin typeface="+mj-lt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0"/>
            <a:ext cx="642942" cy="509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-24"/>
            <a:ext cx="68580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Esquemas  de ingreso al portal de Ventanilla para solicitar un tramite de importación o exportación: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28596" y="1643050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Uso de la FIEL del importador. (puede hacer todo tipo de trámites en portal de VU)</a:t>
            </a:r>
          </a:p>
          <a:p>
            <a:endParaRPr lang="es-MX" dirty="0"/>
          </a:p>
        </p:txBody>
      </p:sp>
      <p:pic>
        <p:nvPicPr>
          <p:cNvPr id="21" name="Picture 7" descr="C:\Users\dgif-delfino\Pictures\f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1571636" cy="826698"/>
          </a:xfrm>
          <a:prstGeom prst="rect">
            <a:avLst/>
          </a:prstGeom>
          <a:noFill/>
        </p:spPr>
      </p:pic>
      <p:sp>
        <p:nvSpPr>
          <p:cNvPr id="22" name="21 Elipse"/>
          <p:cNvSpPr/>
          <p:nvPr/>
        </p:nvSpPr>
        <p:spPr>
          <a:xfrm>
            <a:off x="285720" y="1714488"/>
            <a:ext cx="142876" cy="1428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428596" y="2714620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Uso del Sello digital VUCEM. Se genera a partir de la FIEL del usuario. Se pueden generar tantos sellos como requiera el importador.</a:t>
            </a:r>
          </a:p>
          <a:p>
            <a:r>
              <a:rPr lang="es-MX" dirty="0" smtClean="0"/>
              <a:t>El sello puede ser usado por el tramitador, Agente Aduanal o cualquier persona que el importador designe para realizar sus trámites</a:t>
            </a:r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28596" y="4988494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Uso del Capturista Gubernamental . </a:t>
            </a:r>
          </a:p>
          <a:p>
            <a:r>
              <a:rPr lang="es-MX" dirty="0" smtClean="0"/>
              <a:t>Esquema de apoyo por parte de la dependencia a algunos usuarios para la solicitud de sus trámites.</a:t>
            </a:r>
            <a:endParaRPr lang="es-MX" dirty="0"/>
          </a:p>
        </p:txBody>
      </p:sp>
      <p:sp>
        <p:nvSpPr>
          <p:cNvPr id="31" name="30 Cerrar llave"/>
          <p:cNvSpPr/>
          <p:nvPr/>
        </p:nvSpPr>
        <p:spPr>
          <a:xfrm>
            <a:off x="6357950" y="1714488"/>
            <a:ext cx="500066" cy="278608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CuadroTexto"/>
          <p:cNvSpPr txBox="1"/>
          <p:nvPr/>
        </p:nvSpPr>
        <p:spPr>
          <a:xfrm>
            <a:off x="6929454" y="1638248"/>
            <a:ext cx="2143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En cualquier de estos dos casos el importador puede hacer uso para la captura de sus trámites del </a:t>
            </a:r>
            <a:r>
              <a:rPr lang="es-MX" sz="1200" b="1" dirty="0" smtClean="0"/>
              <a:t>Capturista privado, </a:t>
            </a:r>
            <a:r>
              <a:rPr lang="es-MX" sz="1200" dirty="0" smtClean="0"/>
              <a:t>que pueden ser personas de la misma empresa o personal de las agencias aduanales</a:t>
            </a:r>
          </a:p>
          <a:p>
            <a:pPr algn="just"/>
            <a:endParaRPr lang="es-MX" sz="1200" dirty="0" smtClean="0"/>
          </a:p>
          <a:p>
            <a:pPr algn="just"/>
            <a:r>
              <a:rPr lang="es-MX" sz="1200" dirty="0" smtClean="0"/>
              <a:t>El Sello Digital VUCEM, es un certificado generado a partir de la FIEL del importador y se creó con el fin de atender tramites en el portal de ventanilla única, No se puede usar para ninguna otra aplicación. </a:t>
            </a:r>
            <a:endParaRPr lang="es-MX" sz="1200" dirty="0"/>
          </a:p>
        </p:txBody>
      </p:sp>
      <p:sp>
        <p:nvSpPr>
          <p:cNvPr id="12" name="11 Elipse"/>
          <p:cNvSpPr/>
          <p:nvPr/>
        </p:nvSpPr>
        <p:spPr>
          <a:xfrm>
            <a:off x="285720" y="2786058"/>
            <a:ext cx="142876" cy="1428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285720" y="5072074"/>
            <a:ext cx="142876" cy="1428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6817885" cy="524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164288" y="3643314"/>
            <a:ext cx="1979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1.- Seleccionar  SAGARPA</a:t>
            </a:r>
            <a:endParaRPr lang="es-ES" sz="1200" dirty="0"/>
          </a:p>
        </p:txBody>
      </p:sp>
      <p:cxnSp>
        <p:nvCxnSpPr>
          <p:cNvPr id="7" name="6 Conector recto de flecha"/>
          <p:cNvCxnSpPr/>
          <p:nvPr/>
        </p:nvCxnSpPr>
        <p:spPr>
          <a:xfrm rot="10800000">
            <a:off x="6500826" y="3857628"/>
            <a:ext cx="64294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71472" y="71414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8" name="7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3314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73842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28596" y="1500174"/>
            <a:ext cx="3240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2.- Seleccionar la opción trámites</a:t>
            </a:r>
            <a:endParaRPr lang="es-ES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86478" y="2928934"/>
            <a:ext cx="3214678" cy="3323987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3.-Se habilitan dos opciones para el trámite de Importación:</a:t>
            </a:r>
          </a:p>
          <a:p>
            <a:endParaRPr lang="es-MX" sz="1400" dirty="0" smtClean="0"/>
          </a:p>
          <a:p>
            <a:r>
              <a:rPr lang="es-MX" sz="1400" dirty="0" smtClean="0"/>
              <a:t>a) Solicitud para iniciar la revisión documental.</a:t>
            </a:r>
          </a:p>
          <a:p>
            <a:endParaRPr lang="es-MX" sz="1400" dirty="0" smtClean="0"/>
          </a:p>
          <a:p>
            <a:r>
              <a:rPr lang="es-MX" sz="1400" dirty="0" smtClean="0"/>
              <a:t>B) Solicitud para programar la inspección física del embarque.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r>
              <a:rPr lang="es-MX" sz="1400" dirty="0" smtClean="0"/>
              <a:t>En cada proceso se señalan las tres modalidades:</a:t>
            </a:r>
          </a:p>
          <a:p>
            <a:pPr marL="342900" indent="-342900">
              <a:buFont typeface="+mj-lt"/>
              <a:buAutoNum type="alphaLcPeriod"/>
            </a:pPr>
            <a:r>
              <a:rPr lang="es-MX" sz="1400" dirty="0" smtClean="0"/>
              <a:t>Zoosanitario</a:t>
            </a:r>
          </a:p>
          <a:p>
            <a:pPr marL="342900" indent="-342900">
              <a:buFont typeface="+mj-lt"/>
              <a:buAutoNum type="alphaLcPeriod"/>
            </a:pPr>
            <a:r>
              <a:rPr lang="es-MX" sz="1400" dirty="0" smtClean="0"/>
              <a:t>Fitosanitario </a:t>
            </a:r>
          </a:p>
          <a:p>
            <a:pPr marL="342900" indent="-342900">
              <a:buFont typeface="+mj-lt"/>
              <a:buAutoNum type="alphaLcPeriod"/>
            </a:pPr>
            <a:r>
              <a:rPr lang="es-MX" sz="1400" dirty="0" smtClean="0"/>
              <a:t>De Sanidad Acuícola</a:t>
            </a:r>
            <a:endParaRPr lang="es-MX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928662" y="0"/>
            <a:ext cx="82153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Solicitud del Trámite de Importación SENASICA.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2" name="11 Grupo"/>
          <p:cNvGrpSpPr/>
          <p:nvPr/>
        </p:nvGrpSpPr>
        <p:grpSpPr>
          <a:xfrm>
            <a:off x="0" y="6476181"/>
            <a:ext cx="9144000" cy="381819"/>
            <a:chOff x="0" y="6476181"/>
            <a:chExt cx="9144000" cy="381819"/>
          </a:xfrm>
        </p:grpSpPr>
        <p:sp>
          <p:nvSpPr>
            <p:cNvPr id="13" name="12 Rectángulo"/>
            <p:cNvSpPr/>
            <p:nvPr/>
          </p:nvSpPr>
          <p:spPr>
            <a:xfrm>
              <a:off x="2143108" y="6572272"/>
              <a:ext cx="7000892" cy="285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4" name="Imagen 1" descr="firma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6500834"/>
              <a:ext cx="7000892" cy="357166"/>
            </a:xfrm>
            <a:prstGeom prst="rect">
              <a:avLst/>
            </a:prstGeom>
            <a:noFill/>
          </p:spPr>
        </p:pic>
        <p:pic>
          <p:nvPicPr>
            <p:cNvPr id="15" name="Picture 2" descr="https://www.ventanillaunica.gob.mx/cs/groups/public/documents/pagina/mdaw/mdaw/~edisp/stkmexvudb20000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76181"/>
              <a:ext cx="2214546" cy="381818"/>
            </a:xfrm>
            <a:prstGeom prst="rect">
              <a:avLst/>
            </a:prstGeom>
            <a:noFill/>
          </p:spPr>
        </p:pic>
      </p:grpSp>
      <p:cxnSp>
        <p:nvCxnSpPr>
          <p:cNvPr id="20" name="19 Conector recto de flecha"/>
          <p:cNvCxnSpPr/>
          <p:nvPr/>
        </p:nvCxnSpPr>
        <p:spPr>
          <a:xfrm rot="16200000" flipH="1">
            <a:off x="107125" y="2536025"/>
            <a:ext cx="221457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 flipV="1">
            <a:off x="5214942" y="3787778"/>
            <a:ext cx="571504" cy="1412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>
            <a:off x="4964909" y="4536289"/>
            <a:ext cx="857256" cy="78581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2306</Words>
  <Application>Microsoft Office PowerPoint</Application>
  <PresentationFormat>Presentación en pantalla (4:3)</PresentationFormat>
  <Paragraphs>352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Programación de Inspección Física.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Comentarios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hugo.rodriguez</dc:creator>
  <cp:lastModifiedBy>dgif-delfino</cp:lastModifiedBy>
  <cp:revision>77</cp:revision>
  <dcterms:created xsi:type="dcterms:W3CDTF">2012-12-06T17:57:20Z</dcterms:created>
  <dcterms:modified xsi:type="dcterms:W3CDTF">2013-02-12T15:09:53Z</dcterms:modified>
</cp:coreProperties>
</file>